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57" r:id="rId5"/>
    <p:sldId id="258" r:id="rId6"/>
    <p:sldId id="259" r:id="rId7"/>
    <p:sldId id="260" r:id="rId8"/>
    <p:sldId id="261" r:id="rId9"/>
    <p:sldId id="262" r:id="rId10"/>
    <p:sldId id="263" r:id="rId11"/>
    <p:sldId id="264" r:id="rId12"/>
    <p:sldId id="266" r:id="rId13"/>
    <p:sldId id="265" r:id="rId14"/>
    <p:sldId id="267" r:id="rId15"/>
    <p:sldId id="268" r:id="rId16"/>
    <p:sldId id="269"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latin typeface="Times New Roman" pitchFamily="18" charset="0"/>
                <a:cs typeface="Times New Roman" pitchFamily="18" charset="0"/>
              </a:rPr>
              <a:t>Symbolic interactionism</a:t>
            </a:r>
            <a:endParaRPr lang="en-US" b="1" dirty="0">
              <a:latin typeface="Times New Roman" pitchFamily="18" charset="0"/>
              <a:cs typeface="Times New Roman" pitchFamily="18" charset="0"/>
            </a:endParaRPr>
          </a:p>
        </p:txBody>
      </p:sp>
      <p:sp>
        <p:nvSpPr>
          <p:cNvPr id="5" name="Content Placeholder 4"/>
          <p:cNvSpPr>
            <a:spLocks noGrp="1"/>
          </p:cNvSpPr>
          <p:nvPr>
            <p:ph idx="1"/>
          </p:nvPr>
        </p:nvSpPr>
        <p:spPr/>
        <p:txBody>
          <a:bodyPr/>
          <a:lstStyle/>
          <a:p>
            <a:r>
              <a:rPr lang="en-US" b="1" dirty="0" smtClean="0">
                <a:latin typeface="Times New Roman" pitchFamily="18" charset="0"/>
                <a:cs typeface="Times New Roman" pitchFamily="18" charset="0"/>
              </a:rPr>
              <a:t>Concept</a:t>
            </a:r>
          </a:p>
          <a:p>
            <a:r>
              <a:rPr lang="en-US" b="1" dirty="0" smtClean="0">
                <a:latin typeface="Times New Roman" pitchFamily="18" charset="0"/>
                <a:cs typeface="Times New Roman" pitchFamily="18" charset="0"/>
              </a:rPr>
              <a:t>Characteristics</a:t>
            </a:r>
          </a:p>
          <a:p>
            <a:r>
              <a:rPr lang="en-US" b="1" dirty="0" smtClean="0">
                <a:latin typeface="Times New Roman" pitchFamily="18" charset="0"/>
                <a:cs typeface="Times New Roman" pitchFamily="18" charset="0"/>
              </a:rPr>
              <a:t>Types </a:t>
            </a:r>
            <a:endParaRPr lang="en-US" b="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Second stage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Data analysis ,description</a:t>
            </a:r>
          </a:p>
          <a:p>
            <a:r>
              <a:rPr lang="en-US" b="1" dirty="0" smtClean="0">
                <a:latin typeface="Times New Roman" pitchFamily="18" charset="0"/>
                <a:cs typeface="Times New Roman" pitchFamily="18" charset="0"/>
              </a:rPr>
              <a:t>The researcher describes the various pertinent aspects of the study including the settings both temporal and physically the individual being studied </a:t>
            </a:r>
          </a:p>
          <a:p>
            <a:r>
              <a:rPr lang="en-US" b="1" dirty="0" smtClean="0">
                <a:latin typeface="Times New Roman" pitchFamily="18" charset="0"/>
                <a:cs typeface="Times New Roman" pitchFamily="18" charset="0"/>
              </a:rPr>
              <a:t>The purpose of any activities examined ,the viewpoint of participants and the effects of any activities on the participants.</a:t>
            </a:r>
            <a:endParaRPr lang="en-US"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Third stage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Analysis ,interpretation</a:t>
            </a:r>
          </a:p>
          <a:p>
            <a:r>
              <a:rPr lang="en-US" b="1" dirty="0" smtClean="0">
                <a:latin typeface="Times New Roman" pitchFamily="18" charset="0"/>
                <a:cs typeface="Times New Roman" pitchFamily="18" charset="0"/>
              </a:rPr>
              <a:t>Involves explaining the findings  answering why questions attaching significance to particular results and putting patterns into an analytic framework.</a:t>
            </a:r>
          </a:p>
          <a:p>
            <a:r>
              <a:rPr lang="en-US" b="1" dirty="0" smtClean="0">
                <a:latin typeface="Times New Roman" pitchFamily="18" charset="0"/>
                <a:cs typeface="Times New Roman" pitchFamily="18" charset="0"/>
              </a:rPr>
              <a:t>Interpretation of qualitative research data is more dependent on researcher background skills</a:t>
            </a:r>
            <a:r>
              <a:rPr lang="en-US" b="1" dirty="0" smtClean="0">
                <a:latin typeface="Times New Roman" pitchFamily="18" charset="0"/>
                <a:cs typeface="Times New Roman" pitchFamily="18" charset="0"/>
              </a:rPr>
              <a:t>, biases </a:t>
            </a:r>
            <a:r>
              <a:rPr lang="en-US" b="1" dirty="0" smtClean="0">
                <a:latin typeface="Times New Roman" pitchFamily="18" charset="0"/>
                <a:cs typeface="Times New Roman" pitchFamily="18" charset="0"/>
              </a:rPr>
              <a:t>and knowledge than conclusion drawn from </a:t>
            </a:r>
            <a:r>
              <a:rPr lang="en-US" b="1" dirty="0" smtClean="0">
                <a:latin typeface="Times New Roman" pitchFamily="18" charset="0"/>
                <a:cs typeface="Times New Roman" pitchFamily="18" charset="0"/>
              </a:rPr>
              <a:t>quantitative </a:t>
            </a:r>
            <a:r>
              <a:rPr lang="en-US" b="1" dirty="0" smtClean="0">
                <a:latin typeface="Times New Roman" pitchFamily="18" charset="0"/>
                <a:cs typeface="Times New Roman" pitchFamily="18" charset="0"/>
              </a:rPr>
              <a:t>research.</a:t>
            </a:r>
            <a:endParaRPr lang="en-US"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Challenges in qualitative data analysis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To make sense of massive amount of </a:t>
            </a:r>
            <a:r>
              <a:rPr lang="en-US" b="1" dirty="0" smtClean="0">
                <a:latin typeface="Times New Roman" pitchFamily="18" charset="0"/>
                <a:cs typeface="Times New Roman" pitchFamily="18" charset="0"/>
              </a:rPr>
              <a:t>data.</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Reduce the volume of </a:t>
            </a:r>
            <a:r>
              <a:rPr lang="en-US" b="1" dirty="0" smtClean="0">
                <a:latin typeface="Times New Roman" pitchFamily="18" charset="0"/>
                <a:cs typeface="Times New Roman" pitchFamily="18" charset="0"/>
              </a:rPr>
              <a:t>information.</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Identify significant </a:t>
            </a:r>
            <a:r>
              <a:rPr lang="en-US" b="1" dirty="0" smtClean="0">
                <a:latin typeface="Times New Roman" pitchFamily="18" charset="0"/>
                <a:cs typeface="Times New Roman" pitchFamily="18" charset="0"/>
              </a:rPr>
              <a:t>pattern.</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Construct a framework for communicating the essence of what the data </a:t>
            </a:r>
            <a:r>
              <a:rPr lang="en-US" b="1" dirty="0" smtClean="0">
                <a:latin typeface="Times New Roman" pitchFamily="18" charset="0"/>
                <a:cs typeface="Times New Roman" pitchFamily="18" charset="0"/>
              </a:rPr>
              <a:t>reveal.</a:t>
            </a:r>
            <a:endParaRPr lang="en-US" b="1" dirty="0" smtClean="0">
              <a:latin typeface="Times New Roman" pitchFamily="18" charset="0"/>
              <a:cs typeface="Times New Roman" pitchFamily="18" charset="0"/>
            </a:endParaRP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Symbolic interactionism</a:t>
            </a:r>
            <a:endParaRPr lang="en-US" dirty="0"/>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The view of social behaviour that emphasizes linguistic or gestural communication and its subjective understanding, especially the role of language in the formation of the child as a social being.</a:t>
            </a:r>
            <a:endParaRPr lang="en-US" b="1"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smtClean="0">
                <a:latin typeface="Times New Roman" pitchFamily="18" charset="0"/>
                <a:cs typeface="Times New Roman" pitchFamily="18" charset="0"/>
              </a:rPr>
              <a:t>Symbolic interactionism is a theoretical approach to understanding the relationship between humans and society. The basic notion of symbolic interactionism is that human action and interaction are understandable only through the exchange of meaningful communication or symbols. In this approach, humans are portrayed as acting, as opposed to being acted upon. The main principles of symbolic interactionism are:</a:t>
            </a:r>
          </a:p>
          <a:p>
            <a:r>
              <a:rPr lang="en-US" b="1" dirty="0" smtClean="0">
                <a:latin typeface="Times New Roman" pitchFamily="18" charset="0"/>
                <a:cs typeface="Times New Roman" pitchFamily="18" charset="0"/>
              </a:rPr>
              <a:t>Human beings act toward things on the basis of the meanings that things have for them</a:t>
            </a:r>
          </a:p>
          <a:p>
            <a:r>
              <a:rPr lang="en-US" b="1" dirty="0" smtClean="0">
                <a:latin typeface="Times New Roman" pitchFamily="18" charset="0"/>
                <a:cs typeface="Times New Roman" pitchFamily="18" charset="0"/>
              </a:rPr>
              <a:t>These meanings arise out of social interaction</a:t>
            </a:r>
          </a:p>
          <a:p>
            <a:r>
              <a:rPr lang="en-US" b="1" dirty="0" smtClean="0">
                <a:latin typeface="Times New Roman" pitchFamily="18" charset="0"/>
                <a:cs typeface="Times New Roman" pitchFamily="18" charset="0"/>
              </a:rPr>
              <a:t>Social action results from a fitting together of individual lines of action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US" b="1" dirty="0" smtClean="0">
                <a:latin typeface="Times New Roman" pitchFamily="18" charset="0"/>
                <a:cs typeface="Times New Roman" pitchFamily="18" charset="0"/>
              </a:rPr>
              <a:t>This approach stands in contrast to the strict behaviorism of psychological theories prevalent at the time it was first formulated (the 1920s and 1930s). </a:t>
            </a:r>
          </a:p>
          <a:p>
            <a:r>
              <a:rPr lang="en-US" b="1" dirty="0" smtClean="0">
                <a:latin typeface="Times New Roman" pitchFamily="18" charset="0"/>
                <a:cs typeface="Times New Roman" pitchFamily="18" charset="0"/>
              </a:rPr>
              <a:t>According to symbolic interactionism, humans are distinct from </a:t>
            </a:r>
            <a:r>
              <a:rPr lang="en-US" b="1" dirty="0" smtClean="0">
                <a:latin typeface="Times New Roman" pitchFamily="18" charset="0"/>
                <a:cs typeface="Times New Roman" pitchFamily="18" charset="0"/>
              </a:rPr>
              <a:t>infra humans </a:t>
            </a:r>
            <a:r>
              <a:rPr lang="en-US" b="1" dirty="0" smtClean="0">
                <a:latin typeface="Times New Roman" pitchFamily="18" charset="0"/>
                <a:cs typeface="Times New Roman" pitchFamily="18" charset="0"/>
              </a:rPr>
              <a:t>(lower animals) because </a:t>
            </a:r>
            <a:r>
              <a:rPr lang="en-US" b="1" dirty="0" smtClean="0">
                <a:latin typeface="Times New Roman" pitchFamily="18" charset="0"/>
                <a:cs typeface="Times New Roman" pitchFamily="18" charset="0"/>
              </a:rPr>
              <a:t>infra humans </a:t>
            </a:r>
            <a:r>
              <a:rPr lang="en-US" b="1" dirty="0" smtClean="0">
                <a:latin typeface="Times New Roman" pitchFamily="18" charset="0"/>
                <a:cs typeface="Times New Roman" pitchFamily="18" charset="0"/>
              </a:rPr>
              <a:t>simply respond to their environment (i.e., a stimulus evokes a response or stimulus ⇒ response), </a:t>
            </a:r>
          </a:p>
          <a:p>
            <a:r>
              <a:rPr lang="en-US" b="1" dirty="0" smtClean="0">
                <a:latin typeface="Times New Roman" pitchFamily="18" charset="0"/>
                <a:cs typeface="Times New Roman" pitchFamily="18" charset="0"/>
              </a:rPr>
              <a:t>whereas humans have the ability to interrupt that process (i.e., stimulus ⇒ cognition ⇒ response). Additionally, </a:t>
            </a:r>
            <a:r>
              <a:rPr lang="en-US" b="1" dirty="0" smtClean="0">
                <a:latin typeface="Times New Roman" pitchFamily="18" charset="0"/>
                <a:cs typeface="Times New Roman" pitchFamily="18" charset="0"/>
              </a:rPr>
              <a:t>infra humans </a:t>
            </a:r>
            <a:r>
              <a:rPr lang="en-US" b="1" dirty="0" smtClean="0">
                <a:latin typeface="Times New Roman" pitchFamily="18" charset="0"/>
                <a:cs typeface="Times New Roman" pitchFamily="18" charset="0"/>
              </a:rPr>
              <a:t>are unable to conceive of alternative responses to gestures. Humans, however, can. This understanding should not be taken to indicate that humans never behave in a strict stimulus ⇒ response fashion, but rather that humans have the capability of responding in a different way, and do so much of the time.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b="1" dirty="0" smtClean="0">
                <a:latin typeface="Times New Roman" pitchFamily="18" charset="0"/>
                <a:cs typeface="Times New Roman" pitchFamily="18" charset="0"/>
              </a:rPr>
              <a:t>According to symbolic interactionism, the objective world has no reality for humans; only subjectively defined objects have meaning.</a:t>
            </a:r>
          </a:p>
          <a:p>
            <a:r>
              <a:rPr lang="en-US" b="1" dirty="0" smtClean="0">
                <a:latin typeface="Times New Roman" pitchFamily="18" charset="0"/>
                <a:cs typeface="Times New Roman" pitchFamily="18" charset="0"/>
              </a:rPr>
              <a:t> There is no single objective “reality”; there are only (possibly multiple, possibly conflicting) </a:t>
            </a:r>
            <a:r>
              <a:rPr lang="en-US" b="1" i="1" dirty="0" smtClean="0">
                <a:latin typeface="Times New Roman" pitchFamily="18" charset="0"/>
                <a:cs typeface="Times New Roman" pitchFamily="18" charset="0"/>
              </a:rPr>
              <a:t>interpretations</a:t>
            </a:r>
            <a:r>
              <a:rPr lang="en-US" b="1" dirty="0" smtClean="0">
                <a:latin typeface="Times New Roman" pitchFamily="18" charset="0"/>
                <a:cs typeface="Times New Roman" pitchFamily="18" charset="0"/>
              </a:rPr>
              <a:t> of a situation.</a:t>
            </a:r>
          </a:p>
          <a:p>
            <a:r>
              <a:rPr lang="en-US" b="1" dirty="0" smtClean="0">
                <a:latin typeface="Times New Roman" pitchFamily="18" charset="0"/>
                <a:cs typeface="Times New Roman" pitchFamily="18" charset="0"/>
              </a:rPr>
              <a:t> Meanings are not entities that are bestowed on humans and learned by habituation; instead, meanings can be altered through the creative capabilities of humans, and individuals may influence the many meanings that form their society.</a:t>
            </a:r>
          </a:p>
          <a:p>
            <a:r>
              <a:rPr lang="en-US" b="1" dirty="0" smtClean="0">
                <a:latin typeface="Times New Roman" pitchFamily="18" charset="0"/>
                <a:cs typeface="Times New Roman" pitchFamily="18" charset="0"/>
              </a:rPr>
              <a:t> Human society, therefore, is a social product.</a:t>
            </a:r>
            <a:endParaRPr lang="en-US" b="1"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categories</a:t>
            </a:r>
            <a:r>
              <a:rPr lang="en-US" dirty="0" smtClean="0"/>
              <a:t> </a:t>
            </a:r>
            <a:endParaRPr lang="en-US" dirty="0"/>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situated,</a:t>
            </a:r>
          </a:p>
          <a:p>
            <a:r>
              <a:rPr lang="en-US" b="1" dirty="0" smtClean="0">
                <a:latin typeface="Times New Roman" pitchFamily="18" charset="0"/>
                <a:cs typeface="Times New Roman" pitchFamily="18" charset="0"/>
              </a:rPr>
              <a:t> personal and</a:t>
            </a:r>
          </a:p>
          <a:p>
            <a:r>
              <a:rPr lang="en-US" b="1" dirty="0" smtClean="0">
                <a:latin typeface="Times New Roman" pitchFamily="18" charset="0"/>
                <a:cs typeface="Times New Roman" pitchFamily="18" charset="0"/>
              </a:rPr>
              <a:t> social. </a:t>
            </a:r>
          </a:p>
          <a:p>
            <a:pPr>
              <a:buNone/>
            </a:pPr>
            <a:r>
              <a:rPr lang="en-US" b="1" dirty="0" smtClean="0">
                <a:latin typeface="Times New Roman" pitchFamily="18" charset="0"/>
                <a:cs typeface="Times New Roman" pitchFamily="18" charset="0"/>
              </a:rPr>
              <a:t>(Situated identity refers to the ability to view themselves as others do</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a:t>
            </a:r>
            <a:r>
              <a:rPr lang="en-US" b="1" dirty="0" smtClean="0">
                <a:latin typeface="Times New Roman" pitchFamily="18" charset="0"/>
                <a:cs typeface="Times New Roman" pitchFamily="18" charset="0"/>
              </a:rPr>
              <a:t>THANKS</a:t>
            </a: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r>
              <a:rPr lang="en-US" sz="2000" b="1" dirty="0" smtClean="0">
                <a:latin typeface="Times New Roman" pitchFamily="18" charset="0"/>
                <a:cs typeface="Times New Roman" pitchFamily="18" charset="0"/>
              </a:rPr>
              <a:t>Dr Kalpana Patni Lakhera</a:t>
            </a:r>
          </a:p>
          <a:p>
            <a:pPr>
              <a:buNone/>
            </a:pPr>
            <a:r>
              <a:rPr lang="en-US" sz="2000" b="1" dirty="0" smtClean="0">
                <a:latin typeface="Times New Roman" pitchFamily="18" charset="0"/>
                <a:cs typeface="Times New Roman" pitchFamily="18" charset="0"/>
              </a:rPr>
              <a:t>Assistant Professor,Education</a:t>
            </a:r>
          </a:p>
          <a:p>
            <a:pPr>
              <a:buNone/>
            </a:pPr>
            <a:r>
              <a:rPr lang="en-US" sz="2000" b="1" dirty="0" smtClean="0">
                <a:latin typeface="Times New Roman" pitchFamily="18" charset="0"/>
                <a:cs typeface="Times New Roman" pitchFamily="18" charset="0"/>
              </a:rPr>
              <a:t>Uttarakhand Open University, Haldwani.</a:t>
            </a:r>
            <a:endParaRPr lang="en-US" sz="20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Symbolic interactionism</a:t>
            </a:r>
            <a:r>
              <a:rPr lang="en-US" dirty="0" smtClean="0"/>
              <a:t> is a school of thought in sociology that explains social behavior in </a:t>
            </a:r>
            <a:r>
              <a:rPr lang="en-US" b="1" dirty="0" smtClean="0"/>
              <a:t>terms</a:t>
            </a:r>
            <a:r>
              <a:rPr lang="en-US" dirty="0" smtClean="0"/>
              <a:t> of how people interact with each other via symbols; in this view, social structures are best understood in </a:t>
            </a:r>
            <a:r>
              <a:rPr lang="en-US" b="1" dirty="0" smtClean="0"/>
              <a:t>terms</a:t>
            </a:r>
            <a:r>
              <a:rPr lang="en-US" dirty="0" smtClean="0"/>
              <a:t> of such individual interactions. ... Mead believed that one's self develops through social interactions.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Symbolic interactionism provides opportunities for analyzing ways in which different socializing experiences affect an individual's life cycle, the argument being that individuals do not react automatically to special stimuli, but through their own constructive processes use symbols to define their actions and meanings .</a:t>
            </a:r>
            <a:endParaRPr lang="en-US"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Disciplinary roots –social psychology</a:t>
            </a:r>
          </a:p>
          <a:p>
            <a:r>
              <a:rPr lang="en-US" b="1" dirty="0" smtClean="0">
                <a:latin typeface="Times New Roman" pitchFamily="18" charset="0"/>
                <a:cs typeface="Times New Roman" pitchFamily="18" charset="0"/>
              </a:rPr>
              <a:t>Central questions- what conman set of symbols and understandings have emerged to give meanings to peoples interactions?</a:t>
            </a:r>
            <a:endParaRPr lang="en-US"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Symbolic interactionalism stems from social psychology and has been used to great extent in linguistics as well.</a:t>
            </a:r>
          </a:p>
          <a:p>
            <a:r>
              <a:rPr lang="en-US" b="1" dirty="0" smtClean="0">
                <a:latin typeface="Times New Roman" pitchFamily="18" charset="0"/>
                <a:cs typeface="Times New Roman" pitchFamily="18" charset="0"/>
              </a:rPr>
              <a:t>A premise of symbolic interactionism is the belief that people act according to how they understand the meaning of words ,things and acts in their environment</a:t>
            </a:r>
            <a:r>
              <a:rPr lang="en-US"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Importance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It is important for teachers in our multicultural society to understand that the students coming from different cultural backgrounds will understand the world differently.</a:t>
            </a:r>
          </a:p>
          <a:p>
            <a:r>
              <a:rPr lang="en-US" b="1" dirty="0" smtClean="0">
                <a:latin typeface="Times New Roman" pitchFamily="18" charset="0"/>
                <a:cs typeface="Times New Roman" pitchFamily="18" charset="0"/>
              </a:rPr>
              <a:t>Test performance, motivation to do well in school and like will differ depending upon the students cultural history.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Research using a symbolic interactionism perspective might investigate how different children from different backgrounds perceive and comprehend the school environment.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Data analysis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Organizing the data</a:t>
            </a:r>
          </a:p>
          <a:p>
            <a:r>
              <a:rPr lang="en-US" b="1" dirty="0" smtClean="0">
                <a:latin typeface="Times New Roman" pitchFamily="18" charset="0"/>
                <a:cs typeface="Times New Roman" pitchFamily="18" charset="0"/>
              </a:rPr>
              <a:t>The method of organizing data will differ upon the research strategy and data collection techniques used.</a:t>
            </a:r>
          </a:p>
          <a:p>
            <a:r>
              <a:rPr lang="en-US" b="1" dirty="0" smtClean="0">
                <a:latin typeface="Times New Roman" pitchFamily="18" charset="0"/>
                <a:cs typeface="Times New Roman" pitchFamily="18" charset="0"/>
              </a:rPr>
              <a:t>Interview data may be organized according to individual respondents or  if a standard format is used with a number of individuals by grouping answers together across respondents </a:t>
            </a:r>
            <a:endParaRPr lang="en-US"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Similarly observations may be considered individually or grouping similar types of occurances together while looking for differences among individuals settings or times .</a:t>
            </a:r>
          </a:p>
          <a:p>
            <a:endParaRPr lang="en-US"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374</TotalTime>
  <Words>701</Words>
  <Application>Microsoft Office PowerPoint</Application>
  <PresentationFormat>On-screen Show (4:3)</PresentationFormat>
  <Paragraphs>57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Symbolic interactionism</vt:lpstr>
      <vt:lpstr>Slide 2</vt:lpstr>
      <vt:lpstr>Slide 3</vt:lpstr>
      <vt:lpstr>Slide 4</vt:lpstr>
      <vt:lpstr>Slide 5</vt:lpstr>
      <vt:lpstr>Importance </vt:lpstr>
      <vt:lpstr>Slide 7</vt:lpstr>
      <vt:lpstr>Data analysis</vt:lpstr>
      <vt:lpstr>Slide 9</vt:lpstr>
      <vt:lpstr>Second stage </vt:lpstr>
      <vt:lpstr>Third stage</vt:lpstr>
      <vt:lpstr>Challenges in qualitative data analysis</vt:lpstr>
      <vt:lpstr>Symbolic interactionism</vt:lpstr>
      <vt:lpstr>Slide 14</vt:lpstr>
      <vt:lpstr>Slide 15</vt:lpstr>
      <vt:lpstr>Slide 16</vt:lpstr>
      <vt:lpstr> categories </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Symbolic interactionism</dc:title>
  <dc:creator>Kalpna Lakhera</dc:creator>
  <cp:lastModifiedBy>klakhera</cp:lastModifiedBy>
  <cp:revision>28</cp:revision>
  <dcterms:created xsi:type="dcterms:W3CDTF">2006-08-16T00:00:00Z</dcterms:created>
  <dcterms:modified xsi:type="dcterms:W3CDTF">2020-01-07T05:05:00Z</dcterms:modified>
</cp:coreProperties>
</file>