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 id="273" r:id="rId6"/>
    <p:sldId id="274" r:id="rId7"/>
    <p:sldId id="275" r:id="rId8"/>
    <p:sldId id="276" r:id="rId9"/>
    <p:sldId id="277" r:id="rId10"/>
    <p:sldId id="278" r:id="rId11"/>
    <p:sldId id="279" r:id="rId12"/>
    <p:sldId id="280" r:id="rId13"/>
    <p:sldId id="281" r:id="rId14"/>
    <p:sldId id="282" r:id="rId15"/>
    <p:sldId id="283" r:id="rId16"/>
    <p:sldId id="284" r:id="rId17"/>
    <p:sldId id="285" r:id="rId18"/>
    <p:sldId id="286" r:id="rId19"/>
    <p:sldId id="287" r:id="rId20"/>
    <p:sldId id="288" r:id="rId21"/>
    <p:sldId id="289" r:id="rId22"/>
    <p:sldId id="290" r:id="rId23"/>
    <p:sldId id="291" r:id="rId24"/>
    <p:sldId id="292" r:id="rId25"/>
    <p:sldId id="293" r:id="rId26"/>
    <p:sldId id="294" r:id="rId27"/>
    <p:sldId id="295" r:id="rId28"/>
    <p:sldId id="257" r:id="rId29"/>
    <p:sldId id="258" r:id="rId30"/>
    <p:sldId id="259" r:id="rId31"/>
    <p:sldId id="261" r:id="rId32"/>
    <p:sldId id="262" r:id="rId33"/>
    <p:sldId id="263" r:id="rId34"/>
    <p:sldId id="264" r:id="rId35"/>
    <p:sldId id="265" r:id="rId36"/>
    <p:sldId id="266" r:id="rId37"/>
    <p:sldId id="267" r:id="rId38"/>
    <p:sldId id="268" r:id="rId39"/>
    <p:sldId id="26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collinsdictionary.com/hi/dictionary/english/deal" TargetMode="External"/><Relationship Id="rId2" Type="http://schemas.openxmlformats.org/officeDocument/2006/relationships/hyperlink" Target="https://www.collinsdictionary.com/hi/dictionary/english/philosophy"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s://www.collinsdictionary.com/hi/dictionary/english/descriptive" TargetMode="External"/><Relationship Id="rId3" Type="http://schemas.openxmlformats.org/officeDocument/2006/relationships/hyperlink" Target="https://www.collinsdictionary.com/hi/dictionary/english/ontology" TargetMode="External"/><Relationship Id="rId7" Type="http://schemas.openxmlformats.org/officeDocument/2006/relationships/hyperlink" Target="https://www.collinsdictionary.com/hi/dictionary/english/aspect" TargetMode="External"/><Relationship Id="rId2" Type="http://schemas.openxmlformats.org/officeDocument/2006/relationships/hyperlink" Target="https://www.collinsdictionary.com/hi/dictionary/english/distinguish" TargetMode="External"/><Relationship Id="rId1" Type="http://schemas.openxmlformats.org/officeDocument/2006/relationships/slideLayout" Target="../slideLayouts/slideLayout2.xml"/><Relationship Id="rId6" Type="http://schemas.openxmlformats.org/officeDocument/2006/relationships/hyperlink" Target="https://www.collinsdictionary.com/hi/dictionary/english/subjective" TargetMode="External"/><Relationship Id="rId11" Type="http://schemas.openxmlformats.org/officeDocument/2006/relationships/hyperlink" Target="https://www.collinsdictionary.com/hi/dictionary/english/attempt" TargetMode="External"/><Relationship Id="rId5" Type="http://schemas.openxmlformats.org/officeDocument/2006/relationships/hyperlink" Target="https://www.collinsdictionary.com/hi/dictionary/english/purely" TargetMode="External"/><Relationship Id="rId10" Type="http://schemas.openxmlformats.org/officeDocument/2006/relationships/hyperlink" Target="https://www.collinsdictionary.com/hi/dictionary/english/knowledge" TargetMode="External"/><Relationship Id="rId4" Type="http://schemas.openxmlformats.org/officeDocument/2006/relationships/hyperlink" Target="https://www.collinsdictionary.com/hi/dictionary/english/perceptual" TargetMode="External"/><Relationship Id="rId9" Type="http://schemas.openxmlformats.org/officeDocument/2006/relationships/hyperlink" Target="https://www.collinsdictionary.com/hi/dictionary/english/accoun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Phenomenological research</a:t>
            </a:r>
            <a:endParaRPr lang="en-US" dirty="0"/>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b="1" dirty="0" smtClean="0">
                <a:latin typeface="Times New Roman" pitchFamily="18" charset="0"/>
                <a:cs typeface="Times New Roman" pitchFamily="18" charset="0"/>
              </a:rPr>
              <a:t> the study of the development of human consciousness and self-awareness as a preface to or a part of philosophy. </a:t>
            </a:r>
          </a:p>
          <a:p>
            <a:r>
              <a:rPr lang="en-US" b="1" dirty="0" smtClean="0">
                <a:latin typeface="Times New Roman" pitchFamily="18" charset="0"/>
                <a:cs typeface="Times New Roman" pitchFamily="18" charset="0"/>
              </a:rPr>
              <a:t> the study of phenomena (= things that exist and can be seen, felt, tasted, etc.) </a:t>
            </a:r>
          </a:p>
          <a:p>
            <a:r>
              <a:rPr lang="en-US" b="1" cap="all" dirty="0" err="1" smtClean="0">
                <a:latin typeface="Times New Roman" pitchFamily="18" charset="0"/>
                <a:cs typeface="Times New Roman" pitchFamily="18" charset="0"/>
              </a:rPr>
              <a:t>अगणनीय</a:t>
            </a:r>
            <a:r>
              <a:rPr lang="en-US" b="1" cap="all" dirty="0" smtClean="0">
                <a:latin typeface="Times New Roman" pitchFamily="18" charset="0"/>
                <a:cs typeface="Times New Roman" pitchFamily="18" charset="0"/>
              </a:rPr>
              <a:t> </a:t>
            </a:r>
            <a:r>
              <a:rPr lang="en-US" b="1" cap="all" dirty="0" err="1" smtClean="0">
                <a:latin typeface="Times New Roman" pitchFamily="18" charset="0"/>
                <a:cs typeface="Times New Roman" pitchFamily="18" charset="0"/>
              </a:rPr>
              <a:t>संज्ञा</a:t>
            </a:r>
            <a:endParaRPr lang="en-US" b="1" cap="all"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Phenomenology is a branch of </a:t>
            </a:r>
            <a:r>
              <a:rPr lang="en-US" b="1" dirty="0" smtClean="0">
                <a:latin typeface="Times New Roman" pitchFamily="18" charset="0"/>
                <a:cs typeface="Times New Roman" pitchFamily="18" charset="0"/>
                <a:hlinkClick r:id="rId2" tooltip="philosophy की परिभाषा "/>
              </a:rPr>
              <a:t>philosophy</a:t>
            </a:r>
            <a:r>
              <a:rPr lang="en-US" b="1" dirty="0" smtClean="0">
                <a:latin typeface="Times New Roman" pitchFamily="18" charset="0"/>
                <a:cs typeface="Times New Roman" pitchFamily="18" charset="0"/>
              </a:rPr>
              <a:t> which </a:t>
            </a:r>
            <a:r>
              <a:rPr lang="en-US" b="1" dirty="0" smtClean="0">
                <a:latin typeface="Times New Roman" pitchFamily="18" charset="0"/>
                <a:cs typeface="Times New Roman" pitchFamily="18" charset="0"/>
                <a:hlinkClick r:id="rId3" tooltip="deals की परिभाषा "/>
              </a:rPr>
              <a:t>deals</a:t>
            </a:r>
            <a:r>
              <a:rPr lang="en-US" b="1" dirty="0" smtClean="0">
                <a:latin typeface="Times New Roman" pitchFamily="18" charset="0"/>
                <a:cs typeface="Times New Roman" pitchFamily="18" charset="0"/>
              </a:rPr>
              <a:t> with consciousness, thought, and experience.</a:t>
            </a:r>
          </a:p>
          <a:p>
            <a:pPr>
              <a:buNone/>
            </a:pP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b="1"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b="1" dirty="0" smtClean="0">
                <a:latin typeface="Times New Roman" pitchFamily="18" charset="0"/>
                <a:cs typeface="Times New Roman" pitchFamily="18" charset="0"/>
              </a:rPr>
              <a:t>the philosophical study of phenomena, as </a:t>
            </a:r>
            <a:r>
              <a:rPr lang="en-US" b="1" dirty="0" smtClean="0">
                <a:latin typeface="Times New Roman" pitchFamily="18" charset="0"/>
                <a:cs typeface="Times New Roman" pitchFamily="18" charset="0"/>
                <a:hlinkClick r:id="rId2" tooltip="distinguished की परिभाषा "/>
              </a:rPr>
              <a:t>distinguished</a:t>
            </a:r>
            <a:r>
              <a:rPr lang="en-US" b="1" dirty="0" smtClean="0">
                <a:latin typeface="Times New Roman" pitchFamily="18" charset="0"/>
                <a:cs typeface="Times New Roman" pitchFamily="18" charset="0"/>
              </a:rPr>
              <a:t> from </a:t>
            </a:r>
            <a:r>
              <a:rPr lang="en-US" b="1" dirty="0" smtClean="0">
                <a:latin typeface="Times New Roman" pitchFamily="18" charset="0"/>
                <a:cs typeface="Times New Roman" pitchFamily="18" charset="0"/>
                <a:hlinkClick r:id="rId3" tooltip="ontology की परिभाषा "/>
              </a:rPr>
              <a:t>ontology</a:t>
            </a:r>
            <a:r>
              <a:rPr lang="en-US" b="1" dirty="0" smtClean="0">
                <a:latin typeface="Times New Roman" pitchFamily="18" charset="0"/>
                <a:cs typeface="Times New Roman" pitchFamily="18" charset="0"/>
              </a:rPr>
              <a:t>, the study of being; specific, such a study of </a:t>
            </a:r>
            <a:r>
              <a:rPr lang="en-US" b="1" dirty="0" smtClean="0">
                <a:latin typeface="Times New Roman" pitchFamily="18" charset="0"/>
                <a:cs typeface="Times New Roman" pitchFamily="18" charset="0"/>
                <a:hlinkClick r:id="rId4" tooltip="perceptual की परिभाषा "/>
              </a:rPr>
              <a:t>perceptual</a:t>
            </a:r>
            <a:r>
              <a:rPr lang="en-US" b="1" dirty="0" smtClean="0">
                <a:latin typeface="Times New Roman" pitchFamily="18" charset="0"/>
                <a:cs typeface="Times New Roman" pitchFamily="18" charset="0"/>
              </a:rPr>
              <a:t> experience in its </a:t>
            </a:r>
            <a:r>
              <a:rPr lang="en-US" b="1" dirty="0" smtClean="0">
                <a:latin typeface="Times New Roman" pitchFamily="18" charset="0"/>
                <a:cs typeface="Times New Roman" pitchFamily="18" charset="0"/>
                <a:hlinkClick r:id="rId5" tooltip="purely की परिभाषा "/>
              </a:rPr>
              <a:t>purely</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6" tooltip="subjective की परिभाषा "/>
              </a:rPr>
              <a:t>subjective</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7" tooltip="aspect की परिभाषा "/>
              </a:rPr>
              <a:t>aspect</a:t>
            </a:r>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  a </a:t>
            </a:r>
            <a:r>
              <a:rPr lang="en-US" b="1" dirty="0" smtClean="0">
                <a:latin typeface="Times New Roman" pitchFamily="18" charset="0"/>
                <a:cs typeface="Times New Roman" pitchFamily="18" charset="0"/>
                <a:hlinkClick r:id="rId8" tooltip="descriptive की परिभाषा "/>
              </a:rPr>
              <a:t>descriptive</a:t>
            </a:r>
            <a:r>
              <a:rPr lang="en-US" b="1" dirty="0" smtClean="0">
                <a:latin typeface="Times New Roman" pitchFamily="18" charset="0"/>
                <a:cs typeface="Times New Roman" pitchFamily="18" charset="0"/>
              </a:rPr>
              <a:t> or classificatory </a:t>
            </a:r>
            <a:r>
              <a:rPr lang="en-US" b="1" dirty="0" smtClean="0">
                <a:latin typeface="Times New Roman" pitchFamily="18" charset="0"/>
                <a:cs typeface="Times New Roman" pitchFamily="18" charset="0"/>
                <a:hlinkClick r:id="rId9" tooltip="account की परिभाषा "/>
              </a:rPr>
              <a:t>account</a:t>
            </a:r>
            <a:r>
              <a:rPr lang="en-US" b="1" dirty="0" smtClean="0">
                <a:latin typeface="Times New Roman" pitchFamily="18" charset="0"/>
                <a:cs typeface="Times New Roman" pitchFamily="18" charset="0"/>
              </a:rPr>
              <a:t> of the phenomena of a given body of </a:t>
            </a:r>
            <a:r>
              <a:rPr lang="en-US" b="1" dirty="0" smtClean="0">
                <a:latin typeface="Times New Roman" pitchFamily="18" charset="0"/>
                <a:cs typeface="Times New Roman" pitchFamily="18" charset="0"/>
                <a:hlinkClick r:id="rId10" tooltip="knowledge की परिभाषा "/>
              </a:rPr>
              <a:t>knowledge</a:t>
            </a:r>
            <a:r>
              <a:rPr lang="en-US" b="1" dirty="0" smtClean="0">
                <a:latin typeface="Times New Roman" pitchFamily="18" charset="0"/>
                <a:cs typeface="Times New Roman" pitchFamily="18" charset="0"/>
              </a:rPr>
              <a:t>, without any further </a:t>
            </a:r>
            <a:r>
              <a:rPr lang="en-US" b="1" dirty="0" smtClean="0">
                <a:latin typeface="Times New Roman" pitchFamily="18" charset="0"/>
                <a:cs typeface="Times New Roman" pitchFamily="18" charset="0"/>
                <a:hlinkClick r:id="rId11" tooltip="attempt की परिभाषा "/>
              </a:rPr>
              <a:t>attempt</a:t>
            </a:r>
            <a:r>
              <a:rPr lang="en-US" b="1" dirty="0" smtClean="0">
                <a:latin typeface="Times New Roman" pitchFamily="18" charset="0"/>
                <a:cs typeface="Times New Roman" pitchFamily="18" charset="0"/>
              </a:rPr>
              <a:t> at explanation</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t>Phenomenological Research</a:t>
            </a:r>
            <a:r>
              <a:rPr lang="en-US" dirty="0" smtClean="0"/>
              <a:t>. </a:t>
            </a:r>
          </a:p>
          <a:p>
            <a:pPr>
              <a:buNone/>
            </a:pPr>
            <a:r>
              <a:rPr lang="en-US" b="1" dirty="0" smtClean="0"/>
              <a:t>   Phenomenology</a:t>
            </a:r>
            <a:r>
              <a:rPr lang="en-US" dirty="0" smtClean="0"/>
              <a:t> is an approach to qualitative </a:t>
            </a:r>
            <a:r>
              <a:rPr lang="en-US" b="1" dirty="0" smtClean="0"/>
              <a:t>research</a:t>
            </a:r>
            <a:r>
              <a:rPr lang="en-US" dirty="0" smtClean="0"/>
              <a:t> that focuses on the commonality of a lived experience within a particular group. The fundamental goal of the approach is to arrive at a description of the nature of the particular phenomenon (Creswell, 2013).Jul 11, 2013</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Advantages associated with phenomenology include better understanding of meanings attached by people and its contribution to the development of new theories.</a:t>
            </a:r>
          </a:p>
          <a:p>
            <a:r>
              <a:rPr lang="en-US" dirty="0" smtClean="0"/>
              <a:t> Its disadvantages include difficulties with analysis and interpretation, usually lower levels of validity and reliability compared to positivism, and more time and other resources required for data collection.</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r>
              <a:rPr lang="en-US" dirty="0" smtClean="0">
                <a:latin typeface="Times New Roman" pitchFamily="18" charset="0"/>
                <a:cs typeface="Times New Roman" pitchFamily="18" charset="0"/>
              </a:rPr>
              <a:t>Advantages &amp; disadvantages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85000" lnSpcReduction="20000"/>
          </a:bodyPr>
          <a:lstStyle/>
          <a:p>
            <a:pPr>
              <a:buNone/>
            </a:pPr>
            <a:endParaRPr lang="en-US" dirty="0" smtClean="0"/>
          </a:p>
          <a:p>
            <a:r>
              <a:rPr lang="en-US" dirty="0" smtClean="0"/>
              <a:t> Methods tend to be flexible and artificial Can be fast and economical</a:t>
            </a:r>
          </a:p>
          <a:p>
            <a:r>
              <a:rPr lang="en-US" dirty="0" smtClean="0"/>
              <a:t>Not very effective in understanding processes or the significance people attach to actions</a:t>
            </a:r>
          </a:p>
          <a:p>
            <a:r>
              <a:rPr lang="en-US" dirty="0" smtClean="0"/>
              <a:t>May be relevant to policy decisions when statistics are exaggerated in large samples</a:t>
            </a:r>
          </a:p>
          <a:p>
            <a:r>
              <a:rPr lang="en-US" dirty="0" smtClean="0"/>
              <a:t>Not very helpful in generating theories Because it focuses on what is or what has been recently, </a:t>
            </a:r>
          </a:p>
          <a:p>
            <a:r>
              <a:rPr lang="en-US" dirty="0" smtClean="0"/>
              <a:t>it makes it hard for policy makers to infer what actions should take place in the future</a:t>
            </a:r>
          </a:p>
          <a:p>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533400"/>
            <a:ext cx="8229600" cy="4525963"/>
          </a:xfrm>
        </p:spPr>
        <p:txBody>
          <a:bodyPr>
            <a:noAutofit/>
          </a:bodyPr>
          <a:lstStyle/>
          <a:p>
            <a:pPr fontAlgn="base"/>
            <a:r>
              <a:rPr lang="en-US" sz="2000" b="1" dirty="0" smtClean="0">
                <a:latin typeface="Times New Roman" pitchFamily="18" charset="0"/>
                <a:cs typeface="Times New Roman" pitchFamily="18" charset="0"/>
              </a:rPr>
              <a:t> Phenomenological Research</a:t>
            </a:r>
          </a:p>
          <a:p>
            <a:pPr fontAlgn="base"/>
            <a:r>
              <a:rPr lang="en-US" sz="2000" b="1" dirty="0" smtClean="0">
                <a:latin typeface="Times New Roman" pitchFamily="18" charset="0"/>
                <a:cs typeface="Times New Roman" pitchFamily="18" charset="0"/>
              </a:rPr>
              <a:t>Phenomenology is an approach to qualitative research that focuses on the commonality of a lived experience within a particular group. </a:t>
            </a:r>
          </a:p>
          <a:p>
            <a:pPr fontAlgn="base"/>
            <a:r>
              <a:rPr lang="en-US" sz="2000" b="1" dirty="0" smtClean="0">
                <a:latin typeface="Times New Roman" pitchFamily="18" charset="0"/>
                <a:cs typeface="Times New Roman" pitchFamily="18" charset="0"/>
              </a:rPr>
              <a:t>The fundamental goal of the approach is to arrive at a description of the nature of the particular phenomenon (Creswell, 2013). </a:t>
            </a:r>
          </a:p>
          <a:p>
            <a:pPr fontAlgn="base"/>
            <a:r>
              <a:rPr lang="en-US" sz="2000" b="1" dirty="0" smtClean="0">
                <a:latin typeface="Times New Roman" pitchFamily="18" charset="0"/>
                <a:cs typeface="Times New Roman" pitchFamily="18" charset="0"/>
              </a:rPr>
              <a:t> Typically, interviews are conducted with a group of individuals who have first-hand knowledge of an event, situation or experience.</a:t>
            </a:r>
          </a:p>
          <a:p>
            <a:pPr fontAlgn="base"/>
            <a:r>
              <a:rPr lang="en-US" sz="2000" b="1" dirty="0" smtClean="0">
                <a:latin typeface="Times New Roman" pitchFamily="18" charset="0"/>
                <a:cs typeface="Times New Roman" pitchFamily="18" charset="0"/>
              </a:rPr>
              <a:t> The interview(s) attempts to answer two broad questions (</a:t>
            </a:r>
            <a:r>
              <a:rPr lang="en-US" sz="2000" b="1" dirty="0" err="1" smtClean="0">
                <a:latin typeface="Times New Roman" pitchFamily="18" charset="0"/>
                <a:cs typeface="Times New Roman" pitchFamily="18" charset="0"/>
              </a:rPr>
              <a:t>Moustakas</a:t>
            </a:r>
            <a:r>
              <a:rPr lang="en-US" sz="2000" b="1" dirty="0" smtClean="0">
                <a:latin typeface="Times New Roman" pitchFamily="18" charset="0"/>
                <a:cs typeface="Times New Roman" pitchFamily="18" charset="0"/>
              </a:rPr>
              <a:t>, 1994): What have you experienced in terms of the phenomenon? What contexts or situation have typically influenced your experiences of the phenomenon (Creswell, 2013)?  Other forms of data such as documents, observations and art may also be used.</a:t>
            </a:r>
          </a:p>
          <a:p>
            <a:pPr fontAlgn="base"/>
            <a:r>
              <a:rPr lang="en-US" sz="2000" b="1" dirty="0" smtClean="0">
                <a:latin typeface="Times New Roman" pitchFamily="18" charset="0"/>
                <a:cs typeface="Times New Roman" pitchFamily="18" charset="0"/>
              </a:rPr>
              <a:t> The data is then read and reread and culled for like phrases and themes that are then grouped to form clusters of meaning (Creswell, 2013). Through this process the researcher may construct the universal meaning of the event, situation or experience and arrive at a more profound understanding of the phenomenon.</a:t>
            </a:r>
          </a:p>
          <a:p>
            <a:endParaRPr lang="en-US" sz="2000" b="1"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Disciplinary root-Philosophy</a:t>
            </a:r>
          </a:p>
          <a:p>
            <a:r>
              <a:rPr lang="en-US" b="1" dirty="0" smtClean="0">
                <a:latin typeface="Times New Roman" pitchFamily="18" charset="0"/>
                <a:cs typeface="Times New Roman" pitchFamily="18" charset="0"/>
              </a:rPr>
              <a:t>Central questions-what is the structure and essence of experience of this phenomenon for these people?</a:t>
            </a:r>
          </a:p>
          <a:p>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case study</a:t>
            </a:r>
            <a:endParaRPr lang="en-US" dirty="0"/>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The case study is a way of organizing social data for the purpose of viewing social reality</a:t>
            </a:r>
          </a:p>
          <a:p>
            <a:r>
              <a:rPr lang="en-US" b="1" dirty="0" smtClean="0">
                <a:latin typeface="Times New Roman" pitchFamily="18" charset="0"/>
                <a:cs typeface="Times New Roman" pitchFamily="18" charset="0"/>
              </a:rPr>
              <a:t>It examines social unit as a whole</a:t>
            </a:r>
          </a:p>
          <a:p>
            <a:r>
              <a:rPr lang="en-US" b="1" dirty="0" smtClean="0">
                <a:latin typeface="Times New Roman" pitchFamily="18" charset="0"/>
                <a:cs typeface="Times New Roman" pitchFamily="18" charset="0"/>
              </a:rPr>
              <a:t>The unit may be a person ,a family, a social group, a social institution or a community.</a:t>
            </a:r>
          </a:p>
          <a:p>
            <a:r>
              <a:rPr lang="en-US" b="1" dirty="0" smtClean="0">
                <a:latin typeface="Times New Roman" pitchFamily="18" charset="0"/>
                <a:cs typeface="Times New Roman" pitchFamily="18" charset="0"/>
              </a:rPr>
              <a:t>The purpose is to understand the life cycle or  an important part of life cycle of the unit.</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The case study probes deeply and analyses </a:t>
            </a:r>
          </a:p>
          <a:p>
            <a:pPr>
              <a:buNone/>
            </a:pPr>
            <a:r>
              <a:rPr lang="en-US" b="1" dirty="0" smtClean="0">
                <a:latin typeface="Times New Roman" pitchFamily="18" charset="0"/>
                <a:cs typeface="Times New Roman" pitchFamily="18" charset="0"/>
              </a:rPr>
              <a:t>    interactions between factors that explains present status or that influence change or growth.</a:t>
            </a:r>
          </a:p>
          <a:p>
            <a:r>
              <a:rPr lang="en-US" b="1" dirty="0" smtClean="0">
                <a:latin typeface="Times New Roman" pitchFamily="18" charset="0"/>
                <a:cs typeface="Times New Roman" pitchFamily="18" charset="0"/>
              </a:rPr>
              <a:t>It is an longitudinal approach showing development over a period of time.</a:t>
            </a:r>
          </a:p>
          <a:p>
            <a:r>
              <a:rPr lang="en-US" b="1" dirty="0" smtClean="0">
                <a:latin typeface="Times New Roman" pitchFamily="18" charset="0"/>
                <a:cs typeface="Times New Roman" pitchFamily="18" charset="0"/>
              </a:rPr>
              <a:t>A case is not only about a person but also about the kind of person.</a:t>
            </a:r>
          </a:p>
          <a:p>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Data collection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Observation</a:t>
            </a:r>
          </a:p>
          <a:p>
            <a:r>
              <a:rPr lang="en-US" b="1" dirty="0" smtClean="0">
                <a:latin typeface="Times New Roman" pitchFamily="18" charset="0"/>
                <a:cs typeface="Times New Roman" pitchFamily="18" charset="0"/>
              </a:rPr>
              <a:t>Interviews</a:t>
            </a:r>
          </a:p>
          <a:p>
            <a:r>
              <a:rPr lang="en-US" b="1" dirty="0" smtClean="0">
                <a:latin typeface="Times New Roman" pitchFamily="18" charset="0"/>
                <a:cs typeface="Times New Roman" pitchFamily="18" charset="0"/>
              </a:rPr>
              <a:t>Questionnaires</a:t>
            </a:r>
          </a:p>
          <a:p>
            <a:r>
              <a:rPr lang="en-US" b="1" dirty="0" smtClean="0">
                <a:latin typeface="Times New Roman" pitchFamily="18" charset="0"/>
                <a:cs typeface="Times New Roman" pitchFamily="18" charset="0"/>
              </a:rPr>
              <a:t>Recorded data</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229600" cy="1143000"/>
          </a:xfrm>
        </p:spPr>
        <p:txBody>
          <a:bodyPr/>
          <a:lstStyle/>
          <a:p>
            <a:r>
              <a:rPr lang="en-US" dirty="0" smtClean="0"/>
              <a:t>Precautions  should be taken</a:t>
            </a:r>
            <a:endParaRPr lang="en-US" dirty="0"/>
          </a:p>
        </p:txBody>
      </p:sp>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To use it effectively the researcher must be familiar with existing theoretical knowledge of the field of enquiry and skillful in isolating the significant variables from that are irrelevant .there is a tendency to select variables because of their spectacular nature rather than for their crucial significance.</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smtClean="0">
                <a:latin typeface="Times New Roman" pitchFamily="18" charset="0"/>
                <a:cs typeface="Times New Roman" pitchFamily="18" charset="0"/>
              </a:rPr>
              <a:t>Subjective bias is a constant threat to objective data gathering and analysis </a:t>
            </a:r>
          </a:p>
          <a:p>
            <a:r>
              <a:rPr lang="en-US" b="1" dirty="0" smtClean="0">
                <a:latin typeface="Times New Roman" pitchFamily="18" charset="0"/>
                <a:cs typeface="Times New Roman" pitchFamily="18" charset="0"/>
              </a:rPr>
              <a:t>Effects may be wrongly attributed to factors that are merely associated rather than cause and effect related.</a:t>
            </a:r>
            <a:endParaRPr lang="en-US"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294</TotalTime>
  <Words>413</Words>
  <Application>Microsoft Office PowerPoint</Application>
  <PresentationFormat>On-screen Show (4:3)</PresentationFormat>
  <Paragraphs>45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Phenomenological research</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Advantages &amp; disadvantages</vt:lpstr>
      <vt:lpstr>Slide 33</vt:lpstr>
      <vt:lpstr>Slide 34</vt:lpstr>
      <vt:lpstr>The case study</vt:lpstr>
      <vt:lpstr>Slide 36</vt:lpstr>
      <vt:lpstr>Data collection</vt:lpstr>
      <vt:lpstr>Precautions  should be taken</vt:lpstr>
      <vt:lpstr>Slide 39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Phenomenological research</dc:title>
  <dc:creator>Kalpna Lakhera</dc:creator>
  <cp:lastModifiedBy>user</cp:lastModifiedBy>
  <cp:revision>29</cp:revision>
  <dcterms:created xsi:type="dcterms:W3CDTF">2006-08-16T00:00:00Z</dcterms:created>
  <dcterms:modified xsi:type="dcterms:W3CDTF">2019-12-26T06:57:53Z</dcterms:modified>
</cp:coreProperties>
</file>