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65" r:id="rId3"/>
    <p:sldId id="294" r:id="rId4"/>
    <p:sldId id="266" r:id="rId5"/>
    <p:sldId id="295" r:id="rId6"/>
    <p:sldId id="296" r:id="rId7"/>
    <p:sldId id="298" r:id="rId8"/>
    <p:sldId id="297" r:id="rId9"/>
    <p:sldId id="301" r:id="rId10"/>
    <p:sldId id="302" r:id="rId11"/>
    <p:sldId id="299" r:id="rId12"/>
    <p:sldId id="303" r:id="rId13"/>
    <p:sldId id="305" r:id="rId14"/>
    <p:sldId id="306" r:id="rId15"/>
    <p:sldId id="307" r:id="rId16"/>
    <p:sldId id="308" r:id="rId17"/>
    <p:sldId id="309" r:id="rId18"/>
    <p:sldId id="310" r:id="rId19"/>
    <p:sldId id="311" r:id="rId20"/>
    <p:sldId id="312" r:id="rId21"/>
    <p:sldId id="323" r:id="rId22"/>
    <p:sldId id="324" r:id="rId23"/>
    <p:sldId id="325" r:id="rId24"/>
    <p:sldId id="313" r:id="rId25"/>
    <p:sldId id="314" r:id="rId26"/>
    <p:sldId id="315" r:id="rId27"/>
    <p:sldId id="317" r:id="rId28"/>
    <p:sldId id="318" r:id="rId29"/>
    <p:sldId id="319" r:id="rId30"/>
    <p:sldId id="322" r:id="rId31"/>
    <p:sldId id="320" r:id="rId32"/>
    <p:sldId id="327" r:id="rId33"/>
    <p:sldId id="321" r:id="rId34"/>
    <p:sldId id="32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871" autoAdjust="0"/>
  </p:normalViewPr>
  <p:slideViewPr>
    <p:cSldViewPr>
      <p:cViewPr>
        <p:scale>
          <a:sx n="60" d="100"/>
          <a:sy n="60" d="100"/>
        </p:scale>
        <p:origin x="-156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3E0F0FC-7F31-41D9-8BC7-4CB7B1BE9BB0}" type="datetimeFigureOut">
              <a:rPr lang="en-US" smtClean="0"/>
              <a:pPr/>
              <a:t>1/26/2020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3E0F0FC-7F31-41D9-8BC7-4CB7B1BE9BB0}" type="datetimeFigureOut">
              <a:rPr lang="en-US" smtClean="0"/>
              <a:pPr/>
              <a:t>1/26/2020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3E0F0FC-7F31-41D9-8BC7-4CB7B1BE9BB0}" type="datetimeFigureOut">
              <a:rPr lang="en-US" smtClean="0"/>
              <a:pPr/>
              <a:t>1/26/2020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3E0F0FC-7F31-41D9-8BC7-4CB7B1BE9BB0}" type="datetimeFigureOut">
              <a:rPr lang="en-US" smtClean="0"/>
              <a:pPr/>
              <a:t>1/26/2020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0F0FC-7F31-41D9-8BC7-4CB7B1BE9BB0}" type="datetimeFigureOut">
              <a:rPr lang="en-US" smtClean="0"/>
              <a:pPr/>
              <a:t>1/26/2020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3E0F0FC-7F31-41D9-8BC7-4CB7B1BE9BB0}" type="datetimeFigureOut">
              <a:rPr lang="en-US" smtClean="0"/>
              <a:pPr/>
              <a:t>1/26/2020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3E0F0FC-7F31-41D9-8BC7-4CB7B1BE9BB0}" type="datetimeFigureOut">
              <a:rPr lang="en-US" smtClean="0"/>
              <a:pPr/>
              <a:t>1/26/2020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3E0F0FC-7F31-41D9-8BC7-4CB7B1BE9BB0}" type="datetimeFigureOut">
              <a:rPr lang="en-US" smtClean="0"/>
              <a:pPr/>
              <a:t>1/26/2020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0F0FC-7F31-41D9-8BC7-4CB7B1BE9BB0}" type="datetimeFigureOut">
              <a:rPr lang="en-US" smtClean="0"/>
              <a:pPr/>
              <a:t>1/26/2020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0F0FC-7F31-41D9-8BC7-4CB7B1BE9BB0}" type="datetimeFigureOut">
              <a:rPr lang="en-US" smtClean="0"/>
              <a:pPr/>
              <a:t>1/26/2020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0F0FC-7F31-41D9-8BC7-4CB7B1BE9BB0}" type="datetimeFigureOut">
              <a:rPr lang="en-US" smtClean="0"/>
              <a:pPr/>
              <a:t>1/26/2020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43E7AA-2A79-4BBD-AFFD-4F7BDF4CFA9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0F0FC-7F31-41D9-8BC7-4CB7B1BE9BB0}" type="datetimeFigureOut">
              <a:rPr lang="en-US" smtClean="0"/>
              <a:pPr/>
              <a:t>1/26/2020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3E7AA-2A79-4BBD-AFFD-4F7BDF4CFA9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1604" y="571480"/>
            <a:ext cx="6072230" cy="2123658"/>
          </a:xfrm>
          <a:prstGeom prst="rect">
            <a:avLst/>
          </a:prstGeom>
          <a:ln/>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latin typeface="Arial" pitchFamily="34" charset="0"/>
                <a:cs typeface="Arial" pitchFamily="34" charset="0"/>
              </a:rPr>
              <a:t>Testing of Hypothesis</a:t>
            </a:r>
            <a:endParaRPr lang="en-IN"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endParaRPr>
          </a:p>
        </p:txBody>
      </p:sp>
      <p:sp>
        <p:nvSpPr>
          <p:cNvPr id="4" name="TextBox 3"/>
          <p:cNvSpPr txBox="1"/>
          <p:nvPr/>
        </p:nvSpPr>
        <p:spPr>
          <a:xfrm>
            <a:off x="1071538" y="4429132"/>
            <a:ext cx="7215238" cy="181588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Dr</a:t>
            </a:r>
            <a:r>
              <a:rPr lang="en-US" sz="2800" b="1" cap="all" dirty="0" smtClean="0">
                <a:ln w="9000" cmpd="sng">
                  <a:solidFill>
                    <a:srgbClr val="FF0000"/>
                  </a:solidFill>
                  <a:prstDash val="solid"/>
                </a:ln>
                <a:solidFill>
                  <a:srgbClr val="C00000"/>
                </a:solidFill>
                <a:effectLst/>
                <a:latin typeface="Arial" pitchFamily="34" charset="0"/>
                <a:cs typeface="Arial" pitchFamily="34" charset="0"/>
              </a:rPr>
              <a:t>. AKHIL CHILWAL</a:t>
            </a:r>
          </a:p>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Teaching Assistant &amp; Data Analyst</a:t>
            </a:r>
          </a:p>
          <a:p>
            <a:pPr algn="ctr"/>
            <a:r>
              <a:rPr lang="en-US" sz="2800" b="1" cap="all" dirty="0" smtClean="0">
                <a:ln w="9000" cmpd="sng">
                  <a:solidFill>
                    <a:srgbClr val="FF0000"/>
                  </a:solidFill>
                  <a:prstDash val="solid"/>
                </a:ln>
                <a:solidFill>
                  <a:srgbClr val="C00000"/>
                </a:solidFill>
                <a:effectLst/>
                <a:latin typeface="Arial" pitchFamily="34" charset="0"/>
                <a:cs typeface="Arial" pitchFamily="34" charset="0"/>
              </a:rPr>
              <a:t>G.B.P.U.A. &amp; T., </a:t>
            </a:r>
            <a:r>
              <a:rPr lang="en-US" sz="2800" b="1" dirty="0" smtClean="0">
                <a:ln w="9000" cmpd="sng">
                  <a:solidFill>
                    <a:srgbClr val="FF0000"/>
                  </a:solidFill>
                  <a:prstDash val="solid"/>
                </a:ln>
                <a:solidFill>
                  <a:srgbClr val="C00000"/>
                </a:solidFill>
                <a:effectLst/>
                <a:latin typeface="Arial" pitchFamily="34" charset="0"/>
                <a:cs typeface="Arial" pitchFamily="34" charset="0"/>
              </a:rPr>
              <a:t>Pantnagar</a:t>
            </a:r>
          </a:p>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Mo.</a:t>
            </a:r>
            <a:r>
              <a:rPr lang="en-US" sz="2800" b="1" cap="all" dirty="0" smtClean="0">
                <a:ln w="9000" cmpd="sng">
                  <a:solidFill>
                    <a:srgbClr val="FF0000"/>
                  </a:solidFill>
                  <a:prstDash val="solid"/>
                </a:ln>
                <a:solidFill>
                  <a:srgbClr val="C00000"/>
                </a:solidFill>
                <a:effectLst/>
                <a:latin typeface="Arial" pitchFamily="34" charset="0"/>
                <a:cs typeface="Arial" pitchFamily="34" charset="0"/>
              </a:rPr>
              <a:t> 9411883705</a:t>
            </a:r>
            <a:endParaRPr lang="en-IN" sz="2800" b="1" cap="all" dirty="0">
              <a:ln w="9000" cmpd="sng">
                <a:solidFill>
                  <a:srgbClr val="FF0000"/>
                </a:solidFill>
                <a:prstDash val="solid"/>
              </a:ln>
              <a:solidFill>
                <a:srgbClr val="C00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501122" cy="6429420"/>
          </a:xfrm>
        </p:spPr>
        <p:txBody>
          <a:bodyPr>
            <a:normAutofit/>
          </a:bodyPr>
          <a:lstStyle/>
          <a:p>
            <a:pPr algn="ctr">
              <a:lnSpc>
                <a:spcPct val="160000"/>
              </a:lnSpc>
              <a:buNone/>
            </a:pPr>
            <a:r>
              <a:rPr lang="en-US" b="1" i="1" dirty="0" smtClean="0">
                <a:latin typeface="Arial" pitchFamily="34" charset="0"/>
                <a:cs typeface="Arial" pitchFamily="34" charset="0"/>
              </a:rPr>
              <a:t>H</a:t>
            </a:r>
            <a:r>
              <a:rPr lang="en-US" b="1" i="1" baseline="-25000" dirty="0" smtClean="0">
                <a:latin typeface="Arial" pitchFamily="34" charset="0"/>
                <a:cs typeface="Arial" pitchFamily="34" charset="0"/>
              </a:rPr>
              <a:t>o</a:t>
            </a:r>
            <a:r>
              <a:rPr lang="en-US" b="1" i="1" dirty="0" smtClean="0">
                <a:latin typeface="Arial" pitchFamily="34" charset="0"/>
                <a:cs typeface="Arial" pitchFamily="34" charset="0"/>
              </a:rPr>
              <a:t> : µ</a:t>
            </a:r>
            <a:r>
              <a:rPr lang="en-US" b="1" i="1" baseline="-25000" dirty="0" smtClean="0">
                <a:latin typeface="Arial" pitchFamily="34" charset="0"/>
                <a:cs typeface="Arial" pitchFamily="34" charset="0"/>
              </a:rPr>
              <a:t> </a:t>
            </a:r>
            <a:r>
              <a:rPr lang="en-US" b="1" i="1" dirty="0" smtClean="0">
                <a:latin typeface="Arial" pitchFamily="34" charset="0"/>
                <a:cs typeface="Arial" pitchFamily="34" charset="0"/>
              </a:rPr>
              <a:t>= µ</a:t>
            </a:r>
            <a:r>
              <a:rPr lang="en-US" b="1" i="1" baseline="-25000" dirty="0" smtClean="0">
                <a:latin typeface="Arial" pitchFamily="34" charset="0"/>
                <a:cs typeface="Arial" pitchFamily="34" charset="0"/>
              </a:rPr>
              <a:t>0</a:t>
            </a:r>
          </a:p>
          <a:p>
            <a:pPr lvl="0" algn="just">
              <a:lnSpc>
                <a:spcPct val="160000"/>
              </a:lnSpc>
              <a:buNone/>
            </a:pPr>
            <a:r>
              <a:rPr lang="en-US" b="1" i="1" dirty="0" smtClean="0">
                <a:latin typeface="Arial" pitchFamily="34" charset="0"/>
                <a:cs typeface="Arial" pitchFamily="34" charset="0"/>
              </a:rPr>
              <a:t>Then </a:t>
            </a:r>
          </a:p>
          <a:p>
            <a:pPr algn="ctr">
              <a:lnSpc>
                <a:spcPct val="160000"/>
              </a:lnSpc>
              <a:buNone/>
            </a:pPr>
            <a:r>
              <a:rPr lang="en-US" b="1" i="1" dirty="0" smtClean="0">
                <a:latin typeface="Arial" pitchFamily="34" charset="0"/>
                <a:cs typeface="Arial" pitchFamily="34" charset="0"/>
              </a:rPr>
              <a:t>H</a:t>
            </a:r>
            <a:r>
              <a:rPr lang="en-US" b="1" i="1" baseline="-25000" dirty="0" smtClean="0">
                <a:latin typeface="Arial" pitchFamily="34" charset="0"/>
                <a:cs typeface="Arial" pitchFamily="34" charset="0"/>
              </a:rPr>
              <a:t>1</a:t>
            </a:r>
            <a:r>
              <a:rPr lang="en-US" b="1" i="1" dirty="0" smtClean="0">
                <a:latin typeface="Arial" pitchFamily="34" charset="0"/>
                <a:cs typeface="Arial" pitchFamily="34" charset="0"/>
              </a:rPr>
              <a:t> : µ</a:t>
            </a:r>
            <a:r>
              <a:rPr lang="en-US" b="1" i="1" baseline="-25000" dirty="0" smtClean="0">
                <a:latin typeface="Arial" pitchFamily="34" charset="0"/>
                <a:cs typeface="Arial" pitchFamily="34" charset="0"/>
              </a:rPr>
              <a:t>  </a:t>
            </a:r>
            <a:r>
              <a:rPr lang="en-US" b="1" dirty="0" smtClean="0">
                <a:latin typeface="Arial" pitchFamily="34" charset="0"/>
                <a:cs typeface="Arial" pitchFamily="34" charset="0"/>
              </a:rPr>
              <a:t>&lt; </a:t>
            </a:r>
            <a:r>
              <a:rPr lang="en-US" b="1" i="1" dirty="0" smtClean="0">
                <a:latin typeface="Arial" pitchFamily="34" charset="0"/>
                <a:cs typeface="Arial" pitchFamily="34" charset="0"/>
              </a:rPr>
              <a:t>µ</a:t>
            </a:r>
            <a:r>
              <a:rPr lang="en-US" b="1" i="1" baseline="-25000" dirty="0" smtClean="0">
                <a:latin typeface="Arial" pitchFamily="34" charset="0"/>
                <a:cs typeface="Arial" pitchFamily="34" charset="0"/>
              </a:rPr>
              <a:t>0  </a:t>
            </a:r>
            <a:r>
              <a:rPr lang="en-US" b="1" dirty="0" smtClean="0">
                <a:latin typeface="Arial" pitchFamily="34" charset="0"/>
                <a:cs typeface="Arial" pitchFamily="34" charset="0"/>
              </a:rPr>
              <a:t>or </a:t>
            </a:r>
            <a:r>
              <a:rPr lang="en-US" b="1" i="1" dirty="0" smtClean="0">
                <a:latin typeface="Arial" pitchFamily="34" charset="0"/>
                <a:cs typeface="Arial" pitchFamily="34" charset="0"/>
              </a:rPr>
              <a:t>H</a:t>
            </a:r>
            <a:r>
              <a:rPr lang="en-US" b="1" i="1" baseline="-25000" dirty="0" smtClean="0">
                <a:latin typeface="Arial" pitchFamily="34" charset="0"/>
                <a:cs typeface="Arial" pitchFamily="34" charset="0"/>
              </a:rPr>
              <a:t>1</a:t>
            </a:r>
            <a:r>
              <a:rPr lang="en-US" b="1" i="1" dirty="0" smtClean="0">
                <a:latin typeface="Arial" pitchFamily="34" charset="0"/>
                <a:cs typeface="Arial" pitchFamily="34" charset="0"/>
              </a:rPr>
              <a:t> : µ</a:t>
            </a:r>
            <a:r>
              <a:rPr lang="en-US" b="1" i="1" baseline="-25000" dirty="0" smtClean="0">
                <a:latin typeface="Arial" pitchFamily="34" charset="0"/>
                <a:cs typeface="Arial" pitchFamily="34" charset="0"/>
              </a:rPr>
              <a:t> </a:t>
            </a:r>
            <a:r>
              <a:rPr lang="en-US" b="1" dirty="0" smtClean="0">
                <a:latin typeface="Arial" pitchFamily="34" charset="0"/>
                <a:cs typeface="Arial" pitchFamily="34" charset="0"/>
              </a:rPr>
              <a:t>&gt; </a:t>
            </a:r>
            <a:r>
              <a:rPr lang="en-US" b="1" i="1" dirty="0" smtClean="0">
                <a:latin typeface="Arial" pitchFamily="34" charset="0"/>
                <a:cs typeface="Arial" pitchFamily="34" charset="0"/>
              </a:rPr>
              <a:t>µ</a:t>
            </a:r>
            <a:r>
              <a:rPr lang="en-US" b="1" i="1" baseline="-25000" dirty="0" smtClean="0">
                <a:latin typeface="Arial" pitchFamily="34" charset="0"/>
                <a:cs typeface="Arial" pitchFamily="34" charset="0"/>
              </a:rPr>
              <a:t>0  </a:t>
            </a:r>
          </a:p>
          <a:p>
            <a:pPr algn="ctr">
              <a:lnSpc>
                <a:spcPct val="160000"/>
              </a:lnSpc>
              <a:buNone/>
            </a:pPr>
            <a:r>
              <a:rPr lang="en-US" b="1" dirty="0" smtClean="0">
                <a:latin typeface="Arial" pitchFamily="34" charset="0"/>
                <a:cs typeface="Arial" pitchFamily="34" charset="0"/>
              </a:rPr>
              <a:t>One </a:t>
            </a:r>
            <a:r>
              <a:rPr lang="en-US" b="1" dirty="0" smtClean="0">
                <a:latin typeface="Arial" pitchFamily="34" charset="0"/>
                <a:cs typeface="Arial" pitchFamily="34" charset="0"/>
              </a:rPr>
              <a:t>sided alternative </a:t>
            </a:r>
            <a:r>
              <a:rPr lang="en-US" b="1" dirty="0" smtClean="0">
                <a:latin typeface="Arial" pitchFamily="34" charset="0"/>
                <a:cs typeface="Arial" pitchFamily="34" charset="0"/>
              </a:rPr>
              <a:t>hypothesis</a:t>
            </a:r>
          </a:p>
          <a:p>
            <a:pPr algn="ctr">
              <a:lnSpc>
                <a:spcPct val="160000"/>
              </a:lnSpc>
              <a:buNone/>
            </a:pPr>
            <a:endParaRPr lang="en-US" b="1" dirty="0" smtClean="0">
              <a:latin typeface="Arial" pitchFamily="34" charset="0"/>
              <a:cs typeface="Arial" pitchFamily="34" charset="0"/>
            </a:endParaRPr>
          </a:p>
          <a:p>
            <a:pPr algn="ctr">
              <a:lnSpc>
                <a:spcPct val="160000"/>
              </a:lnSpc>
              <a:buNone/>
            </a:pPr>
            <a:r>
              <a:rPr lang="en-US" b="1" i="1" dirty="0" smtClean="0">
                <a:latin typeface="Arial" pitchFamily="34" charset="0"/>
                <a:cs typeface="Arial" pitchFamily="34" charset="0"/>
              </a:rPr>
              <a:t>H</a:t>
            </a:r>
            <a:r>
              <a:rPr lang="en-US" b="1" i="1" baseline="-25000" dirty="0" smtClean="0">
                <a:latin typeface="Arial" pitchFamily="34" charset="0"/>
                <a:cs typeface="Arial" pitchFamily="34" charset="0"/>
              </a:rPr>
              <a:t>1</a:t>
            </a:r>
            <a:r>
              <a:rPr lang="en-US" b="1" i="1" dirty="0" smtClean="0">
                <a:latin typeface="Arial" pitchFamily="34" charset="0"/>
                <a:cs typeface="Arial" pitchFamily="34" charset="0"/>
              </a:rPr>
              <a:t> : µ</a:t>
            </a:r>
            <a:r>
              <a:rPr lang="en-US" b="1" dirty="0" smtClean="0">
                <a:latin typeface="Arial" pitchFamily="34" charset="0"/>
                <a:cs typeface="Arial" pitchFamily="34" charset="0"/>
              </a:rPr>
              <a:t> ≠</a:t>
            </a:r>
            <a:r>
              <a:rPr lang="en-US" b="1" i="1" baseline="-25000" dirty="0" smtClean="0">
                <a:latin typeface="Arial" pitchFamily="34" charset="0"/>
                <a:cs typeface="Arial" pitchFamily="34" charset="0"/>
              </a:rPr>
              <a:t> </a:t>
            </a:r>
            <a:r>
              <a:rPr lang="en-US" b="1" i="1" dirty="0" smtClean="0">
                <a:latin typeface="Arial" pitchFamily="34" charset="0"/>
                <a:cs typeface="Arial" pitchFamily="34" charset="0"/>
              </a:rPr>
              <a:t>µ</a:t>
            </a:r>
            <a:r>
              <a:rPr lang="en-US" b="1" i="1" baseline="-25000" dirty="0" smtClean="0">
                <a:latin typeface="Arial" pitchFamily="34" charset="0"/>
                <a:cs typeface="Arial" pitchFamily="34" charset="0"/>
              </a:rPr>
              <a:t>0</a:t>
            </a:r>
            <a:r>
              <a:rPr lang="en-US" b="1" i="1" dirty="0" smtClean="0">
                <a:latin typeface="Arial" pitchFamily="34" charset="0"/>
                <a:cs typeface="Arial" pitchFamily="34" charset="0"/>
              </a:rPr>
              <a:t> </a:t>
            </a:r>
          </a:p>
          <a:p>
            <a:pPr algn="ctr">
              <a:lnSpc>
                <a:spcPct val="160000"/>
              </a:lnSpc>
              <a:buNone/>
            </a:pPr>
            <a:r>
              <a:rPr lang="en-US" b="1" dirty="0" smtClean="0">
                <a:latin typeface="Arial" pitchFamily="34" charset="0"/>
                <a:cs typeface="Arial" pitchFamily="34" charset="0"/>
              </a:rPr>
              <a:t>Two </a:t>
            </a:r>
            <a:r>
              <a:rPr lang="en-US" b="1" dirty="0" smtClean="0">
                <a:latin typeface="Arial" pitchFamily="34" charset="0"/>
                <a:cs typeface="Arial" pitchFamily="34" charset="0"/>
              </a:rPr>
              <a:t>sided alternative </a:t>
            </a:r>
            <a:r>
              <a:rPr lang="en-US" b="1" dirty="0" smtClean="0">
                <a:latin typeface="Arial" pitchFamily="34" charset="0"/>
                <a:cs typeface="Arial" pitchFamily="34" charset="0"/>
              </a:rPr>
              <a:t>hypothesis</a:t>
            </a:r>
            <a:endParaRPr lang="en-US" b="1" i="1" baseline="-250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C00000"/>
                </a:solidFill>
                <a:latin typeface="Arial" pitchFamily="34" charset="0"/>
                <a:cs typeface="Arial" pitchFamily="34" charset="0"/>
              </a:rPr>
              <a:t>Note about Forming Your </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Own Claims (Hypotheses)</a:t>
            </a:r>
            <a:endParaRPr lang="en-IN"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500034" y="2332037"/>
            <a:ext cx="8229600" cy="3740169"/>
          </a:xfrm>
        </p:spPr>
        <p:txBody>
          <a:bodyPr/>
          <a:lstStyle/>
          <a:p>
            <a:pPr algn="just">
              <a:lnSpc>
                <a:spcPct val="150000"/>
              </a:lnSpc>
              <a:buNone/>
            </a:pPr>
            <a:r>
              <a:rPr lang="en-US" b="1" dirty="0" smtClean="0">
                <a:latin typeface="Arial" pitchFamily="34" charset="0"/>
              </a:rPr>
              <a:t>	If </a:t>
            </a:r>
            <a:r>
              <a:rPr lang="en-US" b="1" dirty="0" smtClean="0">
                <a:latin typeface="Arial" pitchFamily="34" charset="0"/>
              </a:rPr>
              <a:t>you are conducting a study and want to use a hypothesis test to</a:t>
            </a:r>
            <a:r>
              <a:rPr lang="en-US" b="1" dirty="0" smtClean="0">
                <a:solidFill>
                  <a:srgbClr val="C00000"/>
                </a:solidFill>
                <a:latin typeface="Arial" pitchFamily="34" charset="0"/>
              </a:rPr>
              <a:t> support </a:t>
            </a:r>
            <a:r>
              <a:rPr lang="en-US" b="1" dirty="0" smtClean="0">
                <a:latin typeface="Arial" pitchFamily="34" charset="0"/>
              </a:rPr>
              <a:t>your claim, the claim must be worded so that it becomes the alternative hypothesis.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normAutofit/>
          </a:bodyPr>
          <a:lstStyle/>
          <a:p>
            <a:r>
              <a:rPr lang="en-US" b="1" dirty="0" smtClean="0">
                <a:solidFill>
                  <a:srgbClr val="C00000"/>
                </a:solidFill>
                <a:latin typeface="Arial" pitchFamily="34" charset="0"/>
                <a:cs typeface="Arial" pitchFamily="34" charset="0"/>
              </a:rPr>
              <a:t>Test </a:t>
            </a:r>
            <a:r>
              <a:rPr lang="en-US" b="1" dirty="0" smtClean="0">
                <a:solidFill>
                  <a:srgbClr val="C00000"/>
                </a:solidFill>
                <a:latin typeface="Arial" pitchFamily="34" charset="0"/>
                <a:cs typeface="Arial" pitchFamily="34" charset="0"/>
              </a:rPr>
              <a:t>Statistic</a:t>
            </a:r>
            <a:endParaRPr lang="en-IN"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28596" y="1357298"/>
            <a:ext cx="8229600" cy="3840171"/>
          </a:xfrm>
        </p:spPr>
        <p:txBody>
          <a:bodyPr>
            <a:normAutofit fontScale="85000" lnSpcReduction="10000"/>
          </a:bodyPr>
          <a:lstStyle/>
          <a:p>
            <a:pPr marL="0" indent="0" algn="just">
              <a:lnSpc>
                <a:spcPct val="150000"/>
              </a:lnSpc>
              <a:buNone/>
            </a:pPr>
            <a:r>
              <a:rPr lang="en-US" dirty="0" smtClean="0">
                <a:latin typeface="Arial" pitchFamily="34" charset="0"/>
                <a:cs typeface="Arial" pitchFamily="34" charset="0"/>
              </a:rPr>
              <a:t>The test statistic is a value used in making a decision about the null hypothesis, and is found by converting the sample statistic to a score with the assumption that the null hypothesis is true</a:t>
            </a:r>
            <a:r>
              <a:rPr lang="en-US" dirty="0" smtClean="0">
                <a:latin typeface="Arial" pitchFamily="34" charset="0"/>
                <a:cs typeface="Arial" pitchFamily="34" charset="0"/>
              </a:rPr>
              <a:t>.</a:t>
            </a:r>
          </a:p>
          <a:p>
            <a:pPr marL="0" indent="0" algn="just">
              <a:lnSpc>
                <a:spcPct val="150000"/>
              </a:lnSpc>
              <a:buNone/>
            </a:pPr>
            <a:r>
              <a:rPr lang="en-US" altLang="en-US" dirty="0" smtClean="0">
                <a:latin typeface="Arial" pitchFamily="34" charset="0"/>
                <a:cs typeface="Arial" pitchFamily="34" charset="0"/>
              </a:rPr>
              <a:t>The statistic that is compared with the parameter in the null hypothesis is called the </a:t>
            </a:r>
            <a:r>
              <a:rPr lang="en-US" altLang="en-US" b="1" dirty="0" smtClean="0">
                <a:latin typeface="Arial" pitchFamily="34" charset="0"/>
                <a:cs typeface="Arial" pitchFamily="34" charset="0"/>
              </a:rPr>
              <a:t>test statistic</a:t>
            </a:r>
            <a:r>
              <a:rPr lang="en-US" altLang="en-US" dirty="0" smtClean="0">
                <a:latin typeface="Arial" pitchFamily="34" charset="0"/>
                <a:cs typeface="Arial" pitchFamily="34" charset="0"/>
              </a:rPr>
              <a:t>.</a:t>
            </a:r>
            <a:endParaRPr lang="en-US" altLang="en-US" i="1" dirty="0" smtClean="0">
              <a:latin typeface="Arial" pitchFamily="34" charset="0"/>
              <a:cs typeface="Arial" pitchFamily="34" charset="0"/>
              <a:sym typeface="Symbol" pitchFamily="82" charset="2"/>
            </a:endParaRPr>
          </a:p>
          <a:p>
            <a:pPr marL="0" indent="0" algn="just">
              <a:lnSpc>
                <a:spcPct val="150000"/>
              </a:lnSpc>
              <a:buNone/>
            </a:pPr>
            <a:endParaRPr lang="en-US" dirty="0" smtClean="0">
              <a:latin typeface="Arial" pitchFamily="34" charset="0"/>
              <a:cs typeface="Arial" pitchFamily="34" charset="0"/>
            </a:endParaRPr>
          </a:p>
          <a:p>
            <a:endParaRPr lang="en-IN" dirty="0">
              <a:latin typeface="Arial" pitchFamily="34" charset="0"/>
              <a:cs typeface="Arial" pitchFamily="34" charset="0"/>
            </a:endParaRPr>
          </a:p>
        </p:txBody>
      </p:sp>
      <p:sp>
        <p:nvSpPr>
          <p:cNvPr id="983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98305" name="Object 1"/>
          <p:cNvGraphicFramePr>
            <a:graphicFrameLocks noChangeAspect="1"/>
          </p:cNvGraphicFramePr>
          <p:nvPr/>
        </p:nvGraphicFramePr>
        <p:xfrm>
          <a:off x="2428860" y="5072074"/>
          <a:ext cx="3389660" cy="1071570"/>
        </p:xfrm>
        <a:graphic>
          <a:graphicData uri="http://schemas.openxmlformats.org/presentationml/2006/ole">
            <p:oleObj spid="_x0000_s98305" name="Equation" r:id="rId3" imgW="1473200" imgH="469900" progId="Equation.3">
              <p:embed/>
            </p:oleObj>
          </a:graphicData>
        </a:graphic>
      </p:graphicFrame>
      <p:sp>
        <p:nvSpPr>
          <p:cNvPr id="6" name="Text Box 50"/>
          <p:cNvSpPr txBox="1">
            <a:spLocks noChangeArrowheads="1"/>
          </p:cNvSpPr>
          <p:nvPr/>
        </p:nvSpPr>
        <p:spPr bwMode="auto">
          <a:xfrm>
            <a:off x="5286411" y="6263366"/>
            <a:ext cx="4071935" cy="523220"/>
          </a:xfrm>
          <a:prstGeom prst="rect">
            <a:avLst/>
          </a:prstGeom>
          <a:noFill/>
          <a:ln w="12700">
            <a:noFill/>
            <a:miter lim="800000"/>
            <a:headEnd/>
            <a:tailEnd/>
          </a:ln>
          <a:effectLst/>
        </p:spPr>
        <p:txBody>
          <a:bodyPr wrap="square" anchor="ctr">
            <a:spAutoFit/>
          </a:bodyPr>
          <a:lstStyle/>
          <a:p>
            <a:pPr algn="ctr"/>
            <a:r>
              <a:rPr lang="en-US" sz="2800" dirty="0">
                <a:solidFill>
                  <a:schemeClr val="hlink"/>
                </a:solidFill>
                <a:latin typeface="Arial" pitchFamily="34" charset="0"/>
                <a:cs typeface="Arial" pitchFamily="34" charset="0"/>
              </a:rPr>
              <a:t>Test statistic for mean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85786" y="-24"/>
            <a:ext cx="7772400" cy="785818"/>
          </a:xfrm>
          <a:prstGeom prst="rect">
            <a:avLst/>
          </a:prstGeom>
          <a:noFill/>
          <a:ln/>
        </p:spPr>
        <p:txBody>
          <a:bodyPr vert="horz" lIns="90488" tIns="44450" rIns="90488" bIns="4445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Critical Region</a:t>
            </a:r>
            <a:endParaRPr kumimoji="0" lang="en-US" sz="44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5" name="Text Box 5"/>
          <p:cNvSpPr txBox="1">
            <a:spLocks noChangeArrowheads="1"/>
          </p:cNvSpPr>
          <p:nvPr/>
        </p:nvSpPr>
        <p:spPr bwMode="auto">
          <a:xfrm>
            <a:off x="357158" y="857232"/>
            <a:ext cx="8383591" cy="1818703"/>
          </a:xfrm>
          <a:prstGeom prst="rect">
            <a:avLst/>
          </a:prstGeom>
          <a:noFill/>
          <a:ln w="12700">
            <a:noFill/>
            <a:miter lim="800000"/>
            <a:headEnd/>
            <a:tailEnd/>
          </a:ln>
          <a:effectLst/>
        </p:spPr>
        <p:txBody>
          <a:bodyPr wrap="square" anchor="ctr">
            <a:spAutoFit/>
          </a:bodyPr>
          <a:lstStyle/>
          <a:p>
            <a:pPr>
              <a:lnSpc>
                <a:spcPct val="150000"/>
              </a:lnSpc>
            </a:pPr>
            <a:r>
              <a:rPr lang="en-US" sz="2600" b="1" dirty="0">
                <a:latin typeface="Arial" pitchFamily="34" charset="0"/>
                <a:cs typeface="Arial" pitchFamily="34" charset="0"/>
              </a:rPr>
              <a:t>The </a:t>
            </a:r>
            <a:r>
              <a:rPr lang="en-US" sz="2600" b="1" dirty="0">
                <a:solidFill>
                  <a:schemeClr val="hlink"/>
                </a:solidFill>
                <a:latin typeface="Arial" pitchFamily="34" charset="0"/>
                <a:cs typeface="Arial" pitchFamily="34" charset="0"/>
              </a:rPr>
              <a:t>critical region</a:t>
            </a:r>
            <a:r>
              <a:rPr lang="en-US" sz="2600" b="1" dirty="0">
                <a:latin typeface="Arial" pitchFamily="34" charset="0"/>
                <a:cs typeface="Arial" pitchFamily="34" charset="0"/>
              </a:rPr>
              <a:t> (or </a:t>
            </a:r>
            <a:r>
              <a:rPr lang="en-US" sz="2600" b="1" dirty="0">
                <a:solidFill>
                  <a:schemeClr val="hlink"/>
                </a:solidFill>
                <a:latin typeface="Arial" pitchFamily="34" charset="0"/>
                <a:cs typeface="Arial" pitchFamily="34" charset="0"/>
              </a:rPr>
              <a:t>rejection region</a:t>
            </a:r>
            <a:r>
              <a:rPr lang="en-US" sz="2600" b="1" dirty="0">
                <a:latin typeface="Arial" pitchFamily="34" charset="0"/>
                <a:cs typeface="Arial" pitchFamily="34" charset="0"/>
              </a:rPr>
              <a:t>) is the set of all values of the test statistic that cause us to reject the null hypothesis.  </a:t>
            </a:r>
          </a:p>
        </p:txBody>
      </p:sp>
      <p:sp>
        <p:nvSpPr>
          <p:cNvPr id="8" name="Content Placeholder 2"/>
          <p:cNvSpPr>
            <a:spLocks noGrp="1"/>
          </p:cNvSpPr>
          <p:nvPr>
            <p:ph idx="1"/>
          </p:nvPr>
        </p:nvSpPr>
        <p:spPr>
          <a:xfrm>
            <a:off x="214283" y="4857760"/>
            <a:ext cx="2500330" cy="1928826"/>
          </a:xfrm>
        </p:spPr>
        <p:txBody>
          <a:bodyPr>
            <a:noAutofit/>
          </a:bodyPr>
          <a:lstStyle/>
          <a:p>
            <a:pPr marL="0" lvl="2" indent="0" algn="just">
              <a:buClr>
                <a:schemeClr val="accent3"/>
              </a:buClr>
              <a:buSzPct val="95000"/>
              <a:buNone/>
            </a:pPr>
            <a:r>
              <a:rPr lang="en-US" sz="2000" b="1" dirty="0" smtClean="0">
                <a:solidFill>
                  <a:prstClr val="black"/>
                </a:solidFill>
                <a:latin typeface="Arial" pitchFamily="34" charset="0"/>
                <a:cs typeface="Arial" pitchFamily="34" charset="0"/>
              </a:rPr>
              <a:t>Acceptance </a:t>
            </a:r>
            <a:r>
              <a:rPr lang="en-US" sz="2000" b="1" dirty="0" smtClean="0">
                <a:solidFill>
                  <a:prstClr val="black"/>
                </a:solidFill>
                <a:latin typeface="Arial" pitchFamily="34" charset="0"/>
                <a:cs typeface="Arial" pitchFamily="34" charset="0"/>
              </a:rPr>
              <a:t>and rejection regions in case of a two-tailed test with 5% significance level</a:t>
            </a:r>
            <a:r>
              <a:rPr lang="en-US" sz="2000" b="1" dirty="0" smtClean="0">
                <a:solidFill>
                  <a:prstClr val="black"/>
                </a:solidFill>
                <a:latin typeface="Arial" pitchFamily="34" charset="0"/>
                <a:cs typeface="Arial" pitchFamily="34" charset="0"/>
              </a:rPr>
              <a:t>.</a:t>
            </a:r>
            <a:endParaRPr lang="en-US" sz="2000" b="1" dirty="0" smtClean="0">
              <a:solidFill>
                <a:prstClr val="black"/>
              </a:solidFill>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 xmlns:p14="http://schemas.microsoft.com/office/powerpoint/2010/main" val="3091208259"/>
              </p:ext>
            </p:extLst>
          </p:nvPr>
        </p:nvGraphicFramePr>
        <p:xfrm>
          <a:off x="3234085" y="2357429"/>
          <a:ext cx="5624195" cy="4357719"/>
        </p:xfrm>
        <a:graphic>
          <a:graphicData uri="http://schemas.openxmlformats.org/presentationml/2006/ole">
            <p:oleObj spid="_x0000_s96259" name="Visio" r:id="rId3" imgW="7741470" imgH="58860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41350" y="706424"/>
            <a:ext cx="7772400" cy="793750"/>
          </a:xfrm>
          <a:noFill/>
          <a:ln/>
        </p:spPr>
        <p:txBody>
          <a:bodyPr lIns="90488" tIns="44450" rIns="90488" bIns="44450"/>
          <a:lstStyle/>
          <a:p>
            <a:r>
              <a:rPr lang="en-US" b="1" dirty="0">
                <a:solidFill>
                  <a:srgbClr val="C00000"/>
                </a:solidFill>
                <a:latin typeface="Arial" pitchFamily="34" charset="0"/>
                <a:cs typeface="Arial" pitchFamily="34" charset="0"/>
              </a:rPr>
              <a:t>Significance Level</a:t>
            </a:r>
          </a:p>
        </p:txBody>
      </p:sp>
      <p:sp>
        <p:nvSpPr>
          <p:cNvPr id="5" name="Text Box 5"/>
          <p:cNvSpPr txBox="1">
            <a:spLocks noChangeArrowheads="1"/>
          </p:cNvSpPr>
          <p:nvPr/>
        </p:nvSpPr>
        <p:spPr bwMode="auto">
          <a:xfrm>
            <a:off x="649288" y="2605343"/>
            <a:ext cx="7912100" cy="3323987"/>
          </a:xfrm>
          <a:prstGeom prst="rect">
            <a:avLst/>
          </a:prstGeom>
          <a:noFill/>
          <a:ln w="12700">
            <a:noFill/>
            <a:miter lim="800000"/>
            <a:headEnd/>
            <a:tailEnd/>
          </a:ln>
          <a:effectLst/>
        </p:spPr>
        <p:txBody>
          <a:bodyPr anchor="ctr">
            <a:spAutoFit/>
          </a:bodyPr>
          <a:lstStyle/>
          <a:p>
            <a:pPr algn="just">
              <a:lnSpc>
                <a:spcPct val="150000"/>
              </a:lnSpc>
            </a:pPr>
            <a:r>
              <a:rPr lang="en-US" sz="2800" b="1" dirty="0">
                <a:latin typeface="Arial" pitchFamily="34" charset="0"/>
                <a:cs typeface="Arial" pitchFamily="34" charset="0"/>
              </a:rPr>
              <a:t>The </a:t>
            </a:r>
            <a:r>
              <a:rPr lang="en-US" sz="2800" b="1" dirty="0">
                <a:solidFill>
                  <a:schemeClr val="hlink"/>
                </a:solidFill>
                <a:latin typeface="Arial" pitchFamily="34" charset="0"/>
                <a:cs typeface="Arial" pitchFamily="34" charset="0"/>
              </a:rPr>
              <a:t>significance level</a:t>
            </a:r>
            <a:r>
              <a:rPr lang="en-US" sz="2800" b="1" dirty="0">
                <a:latin typeface="Arial" pitchFamily="34" charset="0"/>
                <a:cs typeface="Arial" pitchFamily="34" charset="0"/>
              </a:rPr>
              <a:t> (denoted by </a:t>
            </a:r>
            <a:r>
              <a:rPr lang="en-US" sz="2800" b="1" i="1" dirty="0">
                <a:latin typeface="Arial" pitchFamily="34" charset="0"/>
                <a:cs typeface="Arial" pitchFamily="34" charset="0"/>
                <a:sym typeface="Symbol" pitchFamily="82" charset="2"/>
              </a:rPr>
              <a:t></a:t>
            </a:r>
            <a:r>
              <a:rPr lang="en-US" sz="2800" b="1" dirty="0">
                <a:latin typeface="Arial" pitchFamily="34" charset="0"/>
                <a:cs typeface="Arial" pitchFamily="34" charset="0"/>
                <a:sym typeface="Symbol" pitchFamily="82" charset="2"/>
              </a:rPr>
              <a:t>) is the probability that the test statistic will fall in the critical region when the null hypothesis is actually true. </a:t>
            </a:r>
            <a:r>
              <a:rPr lang="en-US" sz="2800" b="1" dirty="0" smtClean="0">
                <a:latin typeface="Arial" pitchFamily="34" charset="0"/>
                <a:cs typeface="Arial" pitchFamily="34" charset="0"/>
                <a:sym typeface="Symbol" pitchFamily="82" charset="2"/>
              </a:rPr>
              <a:t>Common </a:t>
            </a:r>
            <a:r>
              <a:rPr lang="en-US" sz="2800" b="1" dirty="0">
                <a:latin typeface="Arial" pitchFamily="34" charset="0"/>
                <a:cs typeface="Arial" pitchFamily="34" charset="0"/>
                <a:sym typeface="Symbol" pitchFamily="82" charset="2"/>
              </a:rPr>
              <a:t>choices for </a:t>
            </a:r>
            <a:r>
              <a:rPr lang="en-US" sz="2800" b="1" i="1" dirty="0">
                <a:latin typeface="Arial" pitchFamily="34" charset="0"/>
                <a:cs typeface="Arial" pitchFamily="34" charset="0"/>
                <a:sym typeface="Symbol" pitchFamily="82" charset="2"/>
              </a:rPr>
              <a:t></a:t>
            </a:r>
            <a:r>
              <a:rPr lang="en-US" sz="2800" b="1" dirty="0">
                <a:latin typeface="Arial" pitchFamily="34" charset="0"/>
                <a:cs typeface="Arial" pitchFamily="34" charset="0"/>
                <a:sym typeface="Symbol" pitchFamily="82" charset="2"/>
              </a:rPr>
              <a:t> are 0.05, 0.01, and 0.10.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71472" y="398446"/>
            <a:ext cx="7772400" cy="673100"/>
          </a:xfrm>
          <a:noFill/>
          <a:ln/>
        </p:spPr>
        <p:txBody>
          <a:bodyPr lIns="90488" tIns="44450" rIns="90488" bIns="44450">
            <a:noAutofit/>
          </a:bodyPr>
          <a:lstStyle/>
          <a:p>
            <a:r>
              <a:rPr lang="en-US" b="1" dirty="0">
                <a:solidFill>
                  <a:srgbClr val="C00000"/>
                </a:solidFill>
                <a:latin typeface="Arial" pitchFamily="34" charset="0"/>
                <a:cs typeface="Arial" pitchFamily="34" charset="0"/>
              </a:rPr>
              <a:t>Critical Value</a:t>
            </a:r>
          </a:p>
        </p:txBody>
      </p:sp>
      <p:sp>
        <p:nvSpPr>
          <p:cNvPr id="5" name="Text Box 5"/>
          <p:cNvSpPr txBox="1">
            <a:spLocks noChangeArrowheads="1"/>
          </p:cNvSpPr>
          <p:nvPr/>
        </p:nvSpPr>
        <p:spPr bwMode="auto">
          <a:xfrm>
            <a:off x="627063" y="1341438"/>
            <a:ext cx="8107362" cy="5195012"/>
          </a:xfrm>
          <a:prstGeom prst="rect">
            <a:avLst/>
          </a:prstGeom>
          <a:noFill/>
          <a:ln w="12700">
            <a:noFill/>
            <a:miter lim="800000"/>
            <a:headEnd/>
            <a:tailEnd/>
          </a:ln>
          <a:effectLst/>
        </p:spPr>
        <p:txBody>
          <a:bodyPr anchor="ctr">
            <a:spAutoFit/>
          </a:bodyPr>
          <a:lstStyle/>
          <a:p>
            <a:pPr algn="just">
              <a:lnSpc>
                <a:spcPct val="150000"/>
              </a:lnSpc>
            </a:pPr>
            <a:r>
              <a:rPr lang="en-US" sz="2800" b="1" dirty="0">
                <a:latin typeface="Arial" pitchFamily="34" charset="0"/>
                <a:cs typeface="Arial" pitchFamily="34" charset="0"/>
              </a:rPr>
              <a:t>A </a:t>
            </a:r>
            <a:r>
              <a:rPr lang="en-US" sz="2800" b="1" dirty="0">
                <a:solidFill>
                  <a:schemeClr val="hlink"/>
                </a:solidFill>
                <a:latin typeface="Arial" pitchFamily="34" charset="0"/>
                <a:cs typeface="Arial" pitchFamily="34" charset="0"/>
              </a:rPr>
              <a:t>critical value</a:t>
            </a:r>
            <a:r>
              <a:rPr lang="en-US" sz="2800" b="1" dirty="0">
                <a:latin typeface="Arial" pitchFamily="34" charset="0"/>
                <a:cs typeface="Arial" pitchFamily="34" charset="0"/>
              </a:rPr>
              <a:t> is any value that separates the critical region (where we reject the null hypothesis) from the values of the test statistic that do not lead to rejection of the null hypothesis.  The critical values depend on the nature of the null hypothesis, the sampling distribution that applies, and the significance level </a:t>
            </a:r>
            <a:r>
              <a:rPr lang="en-US" sz="2800" b="1" i="1" dirty="0">
                <a:latin typeface="Arial" pitchFamily="34" charset="0"/>
                <a:cs typeface="Arial" pitchFamily="34" charset="0"/>
                <a:sym typeface="Symbol" pitchFamily="82" charset="2"/>
              </a:rPr>
              <a:t></a:t>
            </a:r>
            <a:r>
              <a:rPr lang="en-US" sz="2800" b="1" dirty="0">
                <a:latin typeface="Arial" pitchFamily="34" charset="0"/>
                <a:cs typeface="Arial" pitchFamily="34" charset="0"/>
                <a:sym typeface="Symbol" pitchFamily="82" charset="2"/>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42844" y="500050"/>
            <a:ext cx="8648700" cy="1143000"/>
          </a:xfrm>
          <a:prstGeom prst="rect">
            <a:avLst/>
          </a:prstGeom>
          <a:noFill/>
          <a:ln/>
        </p:spPr>
        <p:txBody>
          <a:bodyPr vert="horz" lIns="90488" tIns="44450" rIns="90488" bIns="44450" rtlCol="0" anchor="ctr">
            <a:noAutofit/>
          </a:bodyPr>
          <a:lstStyle/>
          <a:p>
            <a:pPr marL="0" marR="0" lvl="0" indent="0" algn="ctr" defTabSz="914400" rtl="0" eaLnBrk="1" fontAlgn="auto" latinLnBrk="0" hangingPunct="1">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Two-tailed, Right-tailed,</a:t>
            </a:r>
            <a:br>
              <a:rPr kumimoji="0" lang="en-US"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br>
            <a:r>
              <a:rPr kumimoji="0" lang="en-US"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Left-tailed Tests</a:t>
            </a:r>
            <a:endParaRPr kumimoji="0" lang="en-US" sz="44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571472" y="2714620"/>
            <a:ext cx="8147050" cy="17526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R="0" lvl="0" algn="just" defTabSz="914400" rtl="0" eaLnBrk="1" fontAlgn="auto" latinLnBrk="0" hangingPunct="1">
              <a:lnSpc>
                <a:spcPct val="150000"/>
              </a:lnSpc>
              <a:spcBef>
                <a:spcPct val="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The </a:t>
            </a:r>
            <a:r>
              <a:rPr kumimoji="0" lang="en-US" sz="3200" b="1" i="0" u="none" strike="noStrike" kern="1200" cap="none" spc="0" normalizeH="0" baseline="0" noProof="0" dirty="0" smtClean="0">
                <a:ln>
                  <a:noFill/>
                </a:ln>
                <a:solidFill>
                  <a:schemeClr val="hlink"/>
                </a:solidFill>
                <a:effectLst/>
                <a:uLnTx/>
                <a:uFillTx/>
                <a:latin typeface="Arial" pitchFamily="34" charset="0"/>
                <a:ea typeface="+mn-ea"/>
                <a:cs typeface="+mn-cs"/>
              </a:rPr>
              <a:t>tails</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in a distribution are the extreme regions bounded by critical values.</a:t>
            </a:r>
            <a:endParaRPr kumimoji="0" lang="en-US" sz="32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47700" y="-24"/>
            <a:ext cx="7772400" cy="769937"/>
          </a:xfrm>
          <a:noFill/>
          <a:ln/>
        </p:spPr>
        <p:txBody>
          <a:bodyPr lIns="90488" tIns="44450" rIns="90488" bIns="44450"/>
          <a:lstStyle/>
          <a:p>
            <a:r>
              <a:rPr lang="en-US" b="1" dirty="0">
                <a:solidFill>
                  <a:srgbClr val="C00000"/>
                </a:solidFill>
                <a:latin typeface="Arial" pitchFamily="34" charset="0"/>
                <a:cs typeface="Arial" pitchFamily="34" charset="0"/>
              </a:rPr>
              <a:t>Two-tailed Test</a:t>
            </a:r>
          </a:p>
        </p:txBody>
      </p:sp>
      <p:sp>
        <p:nvSpPr>
          <p:cNvPr id="5" name="Rectangle 3"/>
          <p:cNvSpPr txBox="1">
            <a:spLocks noChangeArrowheads="1"/>
          </p:cNvSpPr>
          <p:nvPr/>
        </p:nvSpPr>
        <p:spPr bwMode="auto">
          <a:xfrm>
            <a:off x="2087563" y="1306513"/>
            <a:ext cx="2482850" cy="1431925"/>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L="342900" marR="0" lvl="0" indent="-342900" algn="l" defTabSz="914400" rtl="0" eaLnBrk="1" fontAlgn="auto" latinLnBrk="0" hangingPunct="1">
              <a:lnSpc>
                <a:spcPct val="95000"/>
              </a:lnSpc>
              <a:spcBef>
                <a:spcPct val="10000"/>
              </a:spcBef>
              <a:spcAft>
                <a:spcPct val="10000"/>
              </a:spcAft>
              <a:buClrTx/>
              <a:buSzTx/>
              <a:buFontTx/>
              <a:buNone/>
              <a:tabLst/>
              <a:defRPr/>
            </a:pPr>
            <a:r>
              <a:rPr kumimoji="0" lang="en-US" sz="3600" b="1" i="1" u="none" strike="noStrike" kern="1200" cap="none" spc="0" normalizeH="0" baseline="0" noProof="0" dirty="0" smtClean="0">
                <a:ln>
                  <a:noFill/>
                </a:ln>
                <a:solidFill>
                  <a:schemeClr val="tx1"/>
                </a:solidFill>
                <a:effectLst/>
                <a:uLnTx/>
                <a:uFillTx/>
                <a:latin typeface="Arial" pitchFamily="34" charset="0"/>
                <a:ea typeface="+mn-ea"/>
                <a:cs typeface="+mn-cs"/>
              </a:rPr>
              <a:t>H</a:t>
            </a:r>
            <a:r>
              <a:rPr kumimoji="0" lang="en-US" sz="3600" b="1" i="0" u="none" strike="noStrike" kern="1200" cap="none" spc="0" normalizeH="0" baseline="-25000" noProof="0" dirty="0" smtClean="0">
                <a:ln>
                  <a:noFill/>
                </a:ln>
                <a:solidFill>
                  <a:schemeClr val="tx1"/>
                </a:solidFill>
                <a:effectLst/>
                <a:uLnTx/>
                <a:uFillTx/>
                <a:latin typeface="Arial" pitchFamily="34" charset="0"/>
                <a:ea typeface="+mn-ea"/>
                <a:cs typeface="+mn-cs"/>
              </a:rPr>
              <a:t>0</a:t>
            </a:r>
            <a:r>
              <a:rPr kumimoji="0" lang="en-US" sz="3600" b="1" i="0" u="none" strike="noStrike" kern="1200" cap="none" spc="0" normalizeH="0" baseline="0" noProof="0" dirty="0" smtClean="0">
                <a:ln>
                  <a:noFill/>
                </a:ln>
                <a:solidFill>
                  <a:schemeClr val="tx1"/>
                </a:solidFill>
                <a:effectLst/>
                <a:uLnTx/>
                <a:uFillTx/>
                <a:latin typeface="Arial" pitchFamily="34" charset="0"/>
                <a:ea typeface="+mn-ea"/>
                <a:cs typeface="+mn-cs"/>
              </a:rPr>
              <a:t>:  = </a:t>
            </a:r>
          </a:p>
          <a:p>
            <a:pPr marL="342900" marR="0" lvl="0" indent="-342900" algn="l" defTabSz="914400" rtl="0" eaLnBrk="1" fontAlgn="auto" latinLnBrk="0" hangingPunct="1">
              <a:lnSpc>
                <a:spcPct val="95000"/>
              </a:lnSpc>
              <a:spcBef>
                <a:spcPct val="10000"/>
              </a:spcBef>
              <a:spcAft>
                <a:spcPct val="10000"/>
              </a:spcAft>
              <a:buClrTx/>
              <a:buSzTx/>
              <a:buFontTx/>
              <a:buNone/>
              <a:tabLst/>
              <a:defRPr/>
            </a:pPr>
            <a:r>
              <a:rPr kumimoji="0" lang="en-US" sz="3600" b="1" i="1" u="none" strike="noStrike" kern="1200" cap="none" spc="0" normalizeH="0" baseline="0" noProof="0" dirty="0" smtClean="0">
                <a:ln>
                  <a:noFill/>
                </a:ln>
                <a:solidFill>
                  <a:schemeClr val="tx1"/>
                </a:solidFill>
                <a:effectLst/>
                <a:uLnTx/>
                <a:uFillTx/>
                <a:latin typeface="Arial" pitchFamily="34" charset="0"/>
                <a:ea typeface="+mn-ea"/>
                <a:cs typeface="+mn-cs"/>
              </a:rPr>
              <a:t>H</a:t>
            </a:r>
            <a:r>
              <a:rPr kumimoji="0" lang="en-US" sz="3600" b="1" i="0" u="none" strike="noStrike" kern="1200" cap="none" spc="0" normalizeH="0" baseline="-25000" noProof="0" dirty="0" smtClean="0">
                <a:ln>
                  <a:noFill/>
                </a:ln>
                <a:solidFill>
                  <a:schemeClr val="tx1"/>
                </a:solidFill>
                <a:effectLst/>
                <a:uLnTx/>
                <a:uFillTx/>
                <a:latin typeface="Arial" pitchFamily="34" charset="0"/>
                <a:ea typeface="+mn-ea"/>
                <a:cs typeface="+mn-cs"/>
              </a:rPr>
              <a:t>1</a:t>
            </a:r>
            <a:r>
              <a:rPr kumimoji="0" lang="en-US" sz="3600" b="1"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en-US" sz="4400" b="1" i="0" u="none" strike="noStrike" kern="1200" cap="none" spc="0" normalizeH="0" baseline="0" noProof="0" dirty="0" smtClean="0">
                <a:ln>
                  <a:noFill/>
                </a:ln>
                <a:solidFill>
                  <a:schemeClr val="tx1"/>
                </a:solidFill>
                <a:effectLst/>
                <a:uLnTx/>
                <a:uFillTx/>
                <a:latin typeface="Arial" pitchFamily="34" charset="0"/>
                <a:ea typeface="+mn-ea"/>
                <a:cs typeface="+mn-cs"/>
                <a:sym typeface="Symbol" pitchFamily="82" charset="2"/>
              </a:rPr>
              <a:t></a:t>
            </a:r>
            <a:r>
              <a:rPr kumimoji="0" lang="en-US" sz="3600" b="1" i="0" u="none" strike="noStrike" kern="1200" cap="none" spc="0" normalizeH="0" baseline="0" noProof="0" dirty="0" smtClean="0">
                <a:ln>
                  <a:noFill/>
                </a:ln>
                <a:solidFill>
                  <a:schemeClr val="tx1"/>
                </a:solidFill>
                <a:effectLst/>
                <a:uLnTx/>
                <a:uFillTx/>
                <a:latin typeface="Arial" pitchFamily="34" charset="0"/>
                <a:ea typeface="+mn-ea"/>
                <a:cs typeface="+mn-cs"/>
              </a:rPr>
              <a:t> </a:t>
            </a:r>
            <a:endParaRPr kumimoji="0" lang="en-US" sz="36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
        <p:nvSpPr>
          <p:cNvPr id="6" name="Rectangle 30"/>
          <p:cNvSpPr>
            <a:spLocks noChangeArrowheads="1"/>
          </p:cNvSpPr>
          <p:nvPr/>
        </p:nvSpPr>
        <p:spPr bwMode="auto">
          <a:xfrm>
            <a:off x="4643438" y="1333484"/>
            <a:ext cx="4308502" cy="809965"/>
          </a:xfrm>
          <a:prstGeom prst="rect">
            <a:avLst/>
          </a:prstGeom>
          <a:noFill/>
          <a:ln w="12700">
            <a:noFill/>
            <a:miter lim="800000"/>
            <a:headEnd/>
            <a:tailEnd/>
          </a:ln>
          <a:effectLst/>
        </p:spPr>
        <p:txBody>
          <a:bodyPr wrap="square" lIns="90488" tIns="44450" rIns="90488" bIns="44450">
            <a:spAutoFit/>
          </a:bodyPr>
          <a:lstStyle/>
          <a:p>
            <a:pPr algn="just">
              <a:lnSpc>
                <a:spcPct val="90000"/>
              </a:lnSpc>
            </a:pPr>
            <a:r>
              <a:rPr lang="en-US" sz="3200" i="1" dirty="0">
                <a:latin typeface="Symbol" pitchFamily="82" charset="2"/>
              </a:rPr>
              <a:t></a:t>
            </a:r>
            <a:r>
              <a:rPr lang="en-US" dirty="0"/>
              <a:t> </a:t>
            </a:r>
            <a:r>
              <a:rPr lang="en-US" sz="2000" b="1" dirty="0">
                <a:latin typeface="Arial" pitchFamily="34" charset="0"/>
                <a:cs typeface="Arial" pitchFamily="34" charset="0"/>
              </a:rPr>
              <a:t>is divided equally </a:t>
            </a:r>
            <a:r>
              <a:rPr lang="en-US" sz="2000" b="1" dirty="0" smtClean="0">
                <a:latin typeface="Arial" pitchFamily="34" charset="0"/>
                <a:cs typeface="Arial" pitchFamily="34" charset="0"/>
              </a:rPr>
              <a:t>between the </a:t>
            </a:r>
            <a:r>
              <a:rPr lang="en-US" sz="2000" b="1" dirty="0">
                <a:latin typeface="Arial" pitchFamily="34" charset="0"/>
                <a:cs typeface="Arial" pitchFamily="34" charset="0"/>
              </a:rPr>
              <a:t>two tails of the critical </a:t>
            </a:r>
            <a:r>
              <a:rPr lang="en-US" sz="2000" b="1" dirty="0" smtClean="0">
                <a:latin typeface="Arial" pitchFamily="34" charset="0"/>
                <a:cs typeface="Arial" pitchFamily="34" charset="0"/>
              </a:rPr>
              <a:t>region</a:t>
            </a:r>
            <a:endParaRPr lang="en-US" sz="2000" b="1" dirty="0">
              <a:latin typeface="Arial" pitchFamily="34" charset="0"/>
              <a:cs typeface="Arial" pitchFamily="34" charset="0"/>
            </a:endParaRPr>
          </a:p>
        </p:txBody>
      </p:sp>
      <p:grpSp>
        <p:nvGrpSpPr>
          <p:cNvPr id="7" name="Group 51"/>
          <p:cNvGrpSpPr>
            <a:grpSpLocks/>
          </p:cNvGrpSpPr>
          <p:nvPr/>
        </p:nvGrpSpPr>
        <p:grpSpPr bwMode="auto">
          <a:xfrm>
            <a:off x="722313" y="2547937"/>
            <a:ext cx="5159375" cy="809625"/>
            <a:chOff x="231" y="1440"/>
            <a:chExt cx="3250" cy="510"/>
          </a:xfrm>
        </p:grpSpPr>
        <p:sp>
          <p:nvSpPr>
            <p:cNvPr id="8" name="Rectangle 4"/>
            <p:cNvSpPr>
              <a:spLocks noChangeArrowheads="1"/>
            </p:cNvSpPr>
            <p:nvPr/>
          </p:nvSpPr>
          <p:spPr bwMode="auto">
            <a:xfrm>
              <a:off x="386" y="1736"/>
              <a:ext cx="2300" cy="214"/>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b="1" dirty="0">
                  <a:latin typeface="Arial" pitchFamily="34" charset="0"/>
                  <a:cs typeface="Arial" pitchFamily="34" charset="0"/>
                </a:rPr>
                <a:t>Means less than or greater than</a:t>
              </a:r>
            </a:p>
          </p:txBody>
        </p:sp>
        <p:sp>
          <p:nvSpPr>
            <p:cNvPr id="9" name="Freeform 5"/>
            <p:cNvSpPr>
              <a:spLocks/>
            </p:cNvSpPr>
            <p:nvPr/>
          </p:nvSpPr>
          <p:spPr bwMode="auto">
            <a:xfrm>
              <a:off x="231" y="1669"/>
              <a:ext cx="3250" cy="186"/>
            </a:xfrm>
            <a:custGeom>
              <a:avLst/>
              <a:gdLst/>
              <a:ahLst/>
              <a:cxnLst>
                <a:cxn ang="0">
                  <a:pos x="0" y="185"/>
                </a:cxn>
                <a:cxn ang="0">
                  <a:pos x="0" y="0"/>
                </a:cxn>
                <a:cxn ang="0">
                  <a:pos x="3249" y="0"/>
                </a:cxn>
                <a:cxn ang="0">
                  <a:pos x="3249" y="158"/>
                </a:cxn>
              </a:cxnLst>
              <a:rect l="0" t="0" r="r" b="b"/>
              <a:pathLst>
                <a:path w="3250" h="186">
                  <a:moveTo>
                    <a:pt x="0" y="185"/>
                  </a:moveTo>
                  <a:lnTo>
                    <a:pt x="0" y="0"/>
                  </a:lnTo>
                  <a:lnTo>
                    <a:pt x="3249" y="0"/>
                  </a:lnTo>
                  <a:lnTo>
                    <a:pt x="3249" y="158"/>
                  </a:lnTo>
                </a:path>
              </a:pathLst>
            </a:custGeom>
            <a:noFill/>
            <a:ln w="50800" cap="rnd" cmpd="sng">
              <a:solidFill>
                <a:schemeClr val="hlink"/>
              </a:solidFill>
              <a:prstDash val="solid"/>
              <a:round/>
              <a:headEnd type="none" w="med" len="med"/>
              <a:tailEnd type="none" w="med" len="med"/>
            </a:ln>
            <a:effectLst/>
          </p:spPr>
          <p:txBody>
            <a:bodyPr/>
            <a:lstStyle/>
            <a:p>
              <a:endParaRPr lang="en-IN"/>
            </a:p>
          </p:txBody>
        </p:sp>
        <p:sp>
          <p:nvSpPr>
            <p:cNvPr id="10" name="Line 31"/>
            <p:cNvSpPr>
              <a:spLocks noChangeShapeType="1"/>
            </p:cNvSpPr>
            <p:nvPr/>
          </p:nvSpPr>
          <p:spPr bwMode="auto">
            <a:xfrm flipV="1">
              <a:off x="1872" y="1440"/>
              <a:ext cx="0" cy="240"/>
            </a:xfrm>
            <a:prstGeom prst="line">
              <a:avLst/>
            </a:prstGeom>
            <a:noFill/>
            <a:ln w="50800">
              <a:solidFill>
                <a:schemeClr val="hlink"/>
              </a:solidFill>
              <a:round/>
              <a:headEnd/>
              <a:tailEnd type="triangle" w="med" len="med"/>
            </a:ln>
            <a:effectLst/>
          </p:spPr>
          <p:txBody>
            <a:bodyPr wrap="none" anchor="ctr"/>
            <a:lstStyle/>
            <a:p>
              <a:endParaRPr lang="en-IN"/>
            </a:p>
          </p:txBody>
        </p:sp>
      </p:grpSp>
      <p:grpSp>
        <p:nvGrpSpPr>
          <p:cNvPr id="11" name="Group 50"/>
          <p:cNvGrpSpPr>
            <a:grpSpLocks/>
          </p:cNvGrpSpPr>
          <p:nvPr/>
        </p:nvGrpSpPr>
        <p:grpSpPr bwMode="auto">
          <a:xfrm>
            <a:off x="2044700" y="3675085"/>
            <a:ext cx="5657850" cy="2968625"/>
            <a:chOff x="1024" y="1954"/>
            <a:chExt cx="3564" cy="1870"/>
          </a:xfrm>
        </p:grpSpPr>
        <p:pic>
          <p:nvPicPr>
            <p:cNvPr id="12" name="Picture 47" descr="7_05_1"/>
            <p:cNvPicPr>
              <a:picLocks noChangeAspect="1" noChangeArrowheads="1"/>
            </p:cNvPicPr>
            <p:nvPr/>
          </p:nvPicPr>
          <p:blipFill>
            <a:blip r:embed="rId2"/>
            <a:srcRect/>
            <a:stretch>
              <a:fillRect/>
            </a:stretch>
          </p:blipFill>
          <p:spPr bwMode="auto">
            <a:xfrm>
              <a:off x="1024" y="1954"/>
              <a:ext cx="3564" cy="1870"/>
            </a:xfrm>
            <a:prstGeom prst="rect">
              <a:avLst/>
            </a:prstGeom>
            <a:noFill/>
            <a:ln w="9525">
              <a:noFill/>
              <a:miter lim="800000"/>
              <a:headEnd/>
              <a:tailEnd/>
            </a:ln>
          </p:spPr>
        </p:pic>
        <p:grpSp>
          <p:nvGrpSpPr>
            <p:cNvPr id="13" name="Group 48"/>
            <p:cNvGrpSpPr>
              <a:grpSpLocks/>
            </p:cNvGrpSpPr>
            <p:nvPr/>
          </p:nvGrpSpPr>
          <p:grpSpPr bwMode="auto">
            <a:xfrm>
              <a:off x="1152" y="3504"/>
              <a:ext cx="673" cy="120"/>
              <a:chOff x="1152" y="3504"/>
              <a:chExt cx="673" cy="120"/>
            </a:xfrm>
          </p:grpSpPr>
          <p:sp>
            <p:nvSpPr>
              <p:cNvPr id="17" name="Line 32"/>
              <p:cNvSpPr>
                <a:spLocks noChangeShapeType="1"/>
              </p:cNvSpPr>
              <p:nvPr/>
            </p:nvSpPr>
            <p:spPr bwMode="auto">
              <a:xfrm flipH="1">
                <a:off x="1152" y="3600"/>
                <a:ext cx="672" cy="0"/>
              </a:xfrm>
              <a:prstGeom prst="line">
                <a:avLst/>
              </a:prstGeom>
              <a:noFill/>
              <a:ln w="57150">
                <a:solidFill>
                  <a:schemeClr val="hlink"/>
                </a:solidFill>
                <a:round/>
                <a:headEnd/>
                <a:tailEnd type="triangle" w="med" len="med"/>
              </a:ln>
              <a:effectLst/>
            </p:spPr>
            <p:txBody>
              <a:bodyPr wrap="none" anchor="ctr"/>
              <a:lstStyle/>
              <a:p>
                <a:endParaRPr lang="en-IN"/>
              </a:p>
            </p:txBody>
          </p:sp>
          <p:sp>
            <p:nvSpPr>
              <p:cNvPr id="18" name="Freeform 33"/>
              <p:cNvSpPr>
                <a:spLocks/>
              </p:cNvSpPr>
              <p:nvPr/>
            </p:nvSpPr>
            <p:spPr bwMode="auto">
              <a:xfrm>
                <a:off x="1824" y="3504"/>
                <a:ext cx="1" cy="120"/>
              </a:xfrm>
              <a:custGeom>
                <a:avLst/>
                <a:gdLst/>
                <a:ahLst/>
                <a:cxnLst>
                  <a:cxn ang="0">
                    <a:pos x="0" y="0"/>
                  </a:cxn>
                  <a:cxn ang="0">
                    <a:pos x="0" y="120"/>
                  </a:cxn>
                </a:cxnLst>
                <a:rect l="0" t="0" r="r" b="b"/>
                <a:pathLst>
                  <a:path w="1" h="120">
                    <a:moveTo>
                      <a:pt x="0" y="0"/>
                    </a:moveTo>
                    <a:lnTo>
                      <a:pt x="0" y="120"/>
                    </a:lnTo>
                  </a:path>
                </a:pathLst>
              </a:custGeom>
              <a:noFill/>
              <a:ln w="57150" cap="flat" cmpd="sng">
                <a:solidFill>
                  <a:schemeClr val="hlink"/>
                </a:solidFill>
                <a:prstDash val="solid"/>
                <a:round/>
                <a:headEnd type="none" w="med" len="med"/>
                <a:tailEnd type="none" w="med" len="med"/>
              </a:ln>
              <a:effectLst/>
            </p:spPr>
            <p:txBody>
              <a:bodyPr wrap="none" anchor="ctr"/>
              <a:lstStyle/>
              <a:p>
                <a:endParaRPr lang="en-IN"/>
              </a:p>
            </p:txBody>
          </p:sp>
        </p:grpSp>
        <p:grpSp>
          <p:nvGrpSpPr>
            <p:cNvPr id="14" name="Group 49"/>
            <p:cNvGrpSpPr>
              <a:grpSpLocks/>
            </p:cNvGrpSpPr>
            <p:nvPr/>
          </p:nvGrpSpPr>
          <p:grpSpPr bwMode="auto">
            <a:xfrm>
              <a:off x="3787" y="3509"/>
              <a:ext cx="677" cy="115"/>
              <a:chOff x="3787" y="3509"/>
              <a:chExt cx="677" cy="115"/>
            </a:xfrm>
          </p:grpSpPr>
          <p:sp>
            <p:nvSpPr>
              <p:cNvPr id="15" name="Line 37"/>
              <p:cNvSpPr>
                <a:spLocks noChangeShapeType="1"/>
              </p:cNvSpPr>
              <p:nvPr/>
            </p:nvSpPr>
            <p:spPr bwMode="auto">
              <a:xfrm>
                <a:off x="3792" y="3600"/>
                <a:ext cx="672" cy="0"/>
              </a:xfrm>
              <a:prstGeom prst="line">
                <a:avLst/>
              </a:prstGeom>
              <a:noFill/>
              <a:ln w="57150">
                <a:solidFill>
                  <a:schemeClr val="hlink"/>
                </a:solidFill>
                <a:round/>
                <a:headEnd/>
                <a:tailEnd type="triangle" w="med" len="med"/>
              </a:ln>
              <a:effectLst/>
            </p:spPr>
            <p:txBody>
              <a:bodyPr wrap="none" anchor="ctr"/>
              <a:lstStyle/>
              <a:p>
                <a:endParaRPr lang="en-IN"/>
              </a:p>
            </p:txBody>
          </p:sp>
          <p:sp>
            <p:nvSpPr>
              <p:cNvPr id="16" name="Freeform 39"/>
              <p:cNvSpPr>
                <a:spLocks/>
              </p:cNvSpPr>
              <p:nvPr/>
            </p:nvSpPr>
            <p:spPr bwMode="auto">
              <a:xfrm>
                <a:off x="3787" y="3509"/>
                <a:ext cx="1" cy="115"/>
              </a:xfrm>
              <a:custGeom>
                <a:avLst/>
                <a:gdLst/>
                <a:ahLst/>
                <a:cxnLst>
                  <a:cxn ang="0">
                    <a:pos x="0" y="0"/>
                  </a:cxn>
                  <a:cxn ang="0">
                    <a:pos x="0" y="115"/>
                  </a:cxn>
                </a:cxnLst>
                <a:rect l="0" t="0" r="r" b="b"/>
                <a:pathLst>
                  <a:path w="1" h="115">
                    <a:moveTo>
                      <a:pt x="0" y="0"/>
                    </a:moveTo>
                    <a:lnTo>
                      <a:pt x="0" y="115"/>
                    </a:lnTo>
                  </a:path>
                </a:pathLst>
              </a:custGeom>
              <a:noFill/>
              <a:ln w="57150" cap="flat" cmpd="sng">
                <a:solidFill>
                  <a:schemeClr val="hlink"/>
                </a:solidFill>
                <a:prstDash val="solid"/>
                <a:round/>
                <a:headEnd type="none" w="med" len="med"/>
                <a:tailEnd type="none" w="med" len="med"/>
              </a:ln>
              <a:effectLst/>
            </p:spPr>
            <p:txBody>
              <a:bodyPr wrap="none" anchor="ctr"/>
              <a:lstStyle/>
              <a:p>
                <a:endParaRPr lang="en-IN"/>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47700" y="215900"/>
            <a:ext cx="7772400" cy="685800"/>
          </a:xfrm>
          <a:noFill/>
          <a:ln/>
        </p:spPr>
        <p:txBody>
          <a:bodyPr lIns="90488" tIns="44450" rIns="90488" bIns="44450">
            <a:normAutofit fontScale="90000"/>
          </a:bodyPr>
          <a:lstStyle/>
          <a:p>
            <a:r>
              <a:rPr lang="en-US" b="1" dirty="0">
                <a:solidFill>
                  <a:srgbClr val="C00000"/>
                </a:solidFill>
                <a:latin typeface="Arial" pitchFamily="34" charset="0"/>
                <a:cs typeface="Arial" pitchFamily="34" charset="0"/>
              </a:rPr>
              <a:t>Right-tailed Test</a:t>
            </a:r>
          </a:p>
        </p:txBody>
      </p:sp>
      <p:sp>
        <p:nvSpPr>
          <p:cNvPr id="5" name="Rectangle 3"/>
          <p:cNvSpPr txBox="1">
            <a:spLocks noChangeArrowheads="1"/>
          </p:cNvSpPr>
          <p:nvPr/>
        </p:nvSpPr>
        <p:spPr bwMode="auto">
          <a:xfrm>
            <a:off x="2528888" y="1489076"/>
            <a:ext cx="1903412" cy="18288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L="342900" marR="0" lvl="0" indent="-342900" algn="l" defTabSz="914400" rtl="0" eaLnBrk="1" fontAlgn="auto" latinLnBrk="0" hangingPunct="1">
              <a:lnSpc>
                <a:spcPct val="95000"/>
              </a:lnSpc>
              <a:spcBef>
                <a:spcPct val="30000"/>
              </a:spcBef>
              <a:spcAft>
                <a:spcPct val="30000"/>
              </a:spcAft>
              <a:buClrTx/>
              <a:buSzTx/>
              <a:buFontTx/>
              <a:buNone/>
              <a:tabLst/>
              <a:defRPr/>
            </a:pPr>
            <a:r>
              <a:rPr kumimoji="0" lang="en-US" sz="3600" b="1" i="1" u="none" strike="noStrike" kern="1200" cap="none" spc="0" normalizeH="0" baseline="0" noProof="0" smtClean="0">
                <a:ln>
                  <a:noFill/>
                </a:ln>
                <a:solidFill>
                  <a:schemeClr val="tx1"/>
                </a:solidFill>
                <a:effectLst/>
                <a:uLnTx/>
                <a:uFillTx/>
                <a:latin typeface="Arial" pitchFamily="34" charset="0"/>
                <a:cs typeface="Arial" pitchFamily="34" charset="0"/>
              </a:rPr>
              <a:t>H</a:t>
            </a:r>
            <a:r>
              <a:rPr kumimoji="0" lang="en-US" sz="3600" b="1" i="0" u="none" strike="noStrike" kern="1200" cap="none" spc="0" normalizeH="0" baseline="-25000" noProof="0" smtClean="0">
                <a:ln>
                  <a:noFill/>
                </a:ln>
                <a:solidFill>
                  <a:schemeClr val="tx1"/>
                </a:solidFill>
                <a:effectLst/>
                <a:uLnTx/>
                <a:uFillTx/>
                <a:latin typeface="Arial" pitchFamily="34" charset="0"/>
                <a:cs typeface="Arial" pitchFamily="34" charset="0"/>
              </a:rPr>
              <a:t>0</a:t>
            </a:r>
            <a:r>
              <a:rPr kumimoji="0" lang="en-US" sz="3600" b="1" i="0" u="none" strike="noStrike" kern="1200" cap="none" spc="0" normalizeH="0" baseline="0" noProof="0" smtClean="0">
                <a:ln>
                  <a:noFill/>
                </a:ln>
                <a:solidFill>
                  <a:schemeClr val="tx1"/>
                </a:solidFill>
                <a:effectLst/>
                <a:uLnTx/>
                <a:uFillTx/>
                <a:latin typeface="Arial" pitchFamily="34" charset="0"/>
                <a:cs typeface="Arial" pitchFamily="34" charset="0"/>
              </a:rPr>
              <a:t>:  </a:t>
            </a:r>
            <a:r>
              <a:rPr kumimoji="0" lang="en-US" sz="3600" b="1" i="0" u="none" strike="noStrike" kern="1200" cap="none" spc="0" normalizeH="0" baseline="0" noProof="0" smtClean="0">
                <a:ln>
                  <a:noFill/>
                </a:ln>
                <a:solidFill>
                  <a:schemeClr val="tx1"/>
                </a:solidFill>
                <a:effectLst/>
                <a:uLnTx/>
                <a:uFillTx/>
                <a:latin typeface="Arial" pitchFamily="34" charset="0"/>
                <a:cs typeface="Arial" pitchFamily="34" charset="0"/>
                <a:sym typeface="Symbol" pitchFamily="82" charset="2"/>
              </a:rPr>
              <a:t>=</a:t>
            </a:r>
            <a:r>
              <a:rPr kumimoji="0" lang="en-US" sz="3600" b="1" i="0" u="none" strike="noStrike" kern="1200" cap="none" spc="0" normalizeH="0" baseline="0" noProof="0" smtClean="0">
                <a:ln>
                  <a:noFill/>
                </a:ln>
                <a:solidFill>
                  <a:schemeClr val="tx1"/>
                </a:solidFill>
                <a:effectLst/>
                <a:uLnTx/>
                <a:uFillTx/>
                <a:latin typeface="Arial" pitchFamily="34" charset="0"/>
                <a:cs typeface="Arial" pitchFamily="34" charset="0"/>
              </a:rPr>
              <a:t> </a:t>
            </a:r>
          </a:p>
          <a:p>
            <a:pPr marL="342900" marR="0" lvl="0" indent="-342900" algn="l" defTabSz="914400" rtl="0" eaLnBrk="1" fontAlgn="auto" latinLnBrk="0" hangingPunct="1">
              <a:lnSpc>
                <a:spcPct val="95000"/>
              </a:lnSpc>
              <a:spcBef>
                <a:spcPct val="30000"/>
              </a:spcBef>
              <a:spcAft>
                <a:spcPct val="30000"/>
              </a:spcAft>
              <a:buClrTx/>
              <a:buSzTx/>
              <a:buFontTx/>
              <a:buNone/>
              <a:tabLst/>
              <a:defRPr/>
            </a:pPr>
            <a:r>
              <a:rPr kumimoji="0" lang="en-US" sz="3600" b="1" i="1" u="none" strike="noStrike" kern="1200" cap="none" spc="0" normalizeH="0" baseline="0" noProof="0" smtClean="0">
                <a:ln>
                  <a:noFill/>
                </a:ln>
                <a:solidFill>
                  <a:schemeClr val="tx1"/>
                </a:solidFill>
                <a:effectLst/>
                <a:uLnTx/>
                <a:uFillTx/>
                <a:latin typeface="Arial" pitchFamily="34" charset="0"/>
                <a:cs typeface="Arial" pitchFamily="34" charset="0"/>
              </a:rPr>
              <a:t>H</a:t>
            </a:r>
            <a:r>
              <a:rPr kumimoji="0" lang="en-US" sz="3600" b="1" i="0" u="none" strike="noStrike" kern="1200" cap="none" spc="0" normalizeH="0" baseline="-25000" noProof="0" smtClean="0">
                <a:ln>
                  <a:noFill/>
                </a:ln>
                <a:solidFill>
                  <a:schemeClr val="tx1"/>
                </a:solidFill>
                <a:effectLst/>
                <a:uLnTx/>
                <a:uFillTx/>
                <a:latin typeface="Arial" pitchFamily="34" charset="0"/>
                <a:cs typeface="Arial" pitchFamily="34" charset="0"/>
              </a:rPr>
              <a:t>1</a:t>
            </a:r>
            <a:r>
              <a:rPr kumimoji="0" lang="en-US" sz="3600" b="1" i="0" u="none" strike="noStrike" kern="1200" cap="none" spc="0" normalizeH="0" baseline="0" noProof="0" smtClean="0">
                <a:ln>
                  <a:noFill/>
                </a:ln>
                <a:solidFill>
                  <a:schemeClr val="tx1"/>
                </a:solidFill>
                <a:effectLst/>
                <a:uLnTx/>
                <a:uFillTx/>
                <a:latin typeface="Arial" pitchFamily="34" charset="0"/>
                <a:cs typeface="Arial" pitchFamily="34" charset="0"/>
              </a:rPr>
              <a:t>:  </a:t>
            </a:r>
            <a:r>
              <a:rPr kumimoji="0" lang="en-US" sz="3600" b="0" i="0" u="none" strike="noStrike" kern="1200" cap="none" spc="0" normalizeH="0" baseline="0" noProof="0" smtClean="0">
                <a:ln>
                  <a:noFill/>
                </a:ln>
                <a:solidFill>
                  <a:schemeClr val="tx1"/>
                </a:solidFill>
                <a:effectLst/>
                <a:uLnTx/>
                <a:uFillTx/>
                <a:latin typeface="Arial" pitchFamily="34" charset="0"/>
                <a:cs typeface="Arial" pitchFamily="34" charset="0"/>
              </a:rPr>
              <a:t>&gt;</a:t>
            </a:r>
            <a:r>
              <a:rPr kumimoji="0" lang="en-US" sz="3600" b="1" i="0" u="none" strike="noStrike" kern="1200" cap="none" spc="0" normalizeH="0" baseline="0" noProof="0" smtClean="0">
                <a:ln>
                  <a:noFill/>
                </a:ln>
                <a:solidFill>
                  <a:schemeClr val="tx1"/>
                </a:solidFill>
                <a:effectLst/>
                <a:uLnTx/>
                <a:uFillTx/>
                <a:latin typeface="Arial" pitchFamily="34" charset="0"/>
                <a:cs typeface="Arial" pitchFamily="34" charset="0"/>
              </a:rPr>
              <a:t> </a:t>
            </a:r>
            <a:endParaRPr kumimoji="0" lang="en-US" sz="3600" b="1" i="0" u="none" strike="noStrike" kern="1200" cap="none" spc="0" normalizeH="0" baseline="0" noProof="0">
              <a:ln>
                <a:noFill/>
              </a:ln>
              <a:solidFill>
                <a:schemeClr val="tx1"/>
              </a:solidFill>
              <a:effectLst/>
              <a:uLnTx/>
              <a:uFillTx/>
              <a:latin typeface="Arial" pitchFamily="34" charset="0"/>
              <a:cs typeface="Arial" pitchFamily="34" charset="0"/>
            </a:endParaRPr>
          </a:p>
        </p:txBody>
      </p:sp>
      <p:grpSp>
        <p:nvGrpSpPr>
          <p:cNvPr id="6" name="Group 37"/>
          <p:cNvGrpSpPr>
            <a:grpSpLocks/>
          </p:cNvGrpSpPr>
          <p:nvPr/>
        </p:nvGrpSpPr>
        <p:grpSpPr bwMode="auto">
          <a:xfrm>
            <a:off x="4054475" y="2674939"/>
            <a:ext cx="3459163" cy="830263"/>
            <a:chOff x="2554" y="1504"/>
            <a:chExt cx="2179" cy="523"/>
          </a:xfrm>
        </p:grpSpPr>
        <p:sp>
          <p:nvSpPr>
            <p:cNvPr id="7" name="Rectangle 20"/>
            <p:cNvSpPr>
              <a:spLocks noChangeArrowheads="1"/>
            </p:cNvSpPr>
            <p:nvPr/>
          </p:nvSpPr>
          <p:spPr bwMode="auto">
            <a:xfrm>
              <a:off x="3397" y="1726"/>
              <a:ext cx="1336" cy="301"/>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sz="2800">
                  <a:solidFill>
                    <a:schemeClr val="hlink"/>
                  </a:solidFill>
                  <a:latin typeface="Arial" pitchFamily="34" charset="0"/>
                  <a:cs typeface="Arial" pitchFamily="34" charset="0"/>
                </a:rPr>
                <a:t>Points Right</a:t>
              </a:r>
            </a:p>
          </p:txBody>
        </p:sp>
        <p:grpSp>
          <p:nvGrpSpPr>
            <p:cNvPr id="8" name="Group 36"/>
            <p:cNvGrpSpPr>
              <a:grpSpLocks/>
            </p:cNvGrpSpPr>
            <p:nvPr/>
          </p:nvGrpSpPr>
          <p:grpSpPr bwMode="auto">
            <a:xfrm>
              <a:off x="2554" y="1504"/>
              <a:ext cx="751" cy="419"/>
              <a:chOff x="2554" y="1504"/>
              <a:chExt cx="751" cy="419"/>
            </a:xfrm>
          </p:grpSpPr>
          <p:sp>
            <p:nvSpPr>
              <p:cNvPr id="9" name="Line 21"/>
              <p:cNvSpPr>
                <a:spLocks noChangeShapeType="1"/>
              </p:cNvSpPr>
              <p:nvPr/>
            </p:nvSpPr>
            <p:spPr bwMode="auto">
              <a:xfrm flipH="1">
                <a:off x="2554" y="1922"/>
                <a:ext cx="751" cy="1"/>
              </a:xfrm>
              <a:prstGeom prst="line">
                <a:avLst/>
              </a:prstGeom>
              <a:noFill/>
              <a:ln w="76200">
                <a:solidFill>
                  <a:schemeClr val="hlink"/>
                </a:solidFill>
                <a:round/>
                <a:headEnd type="triangle" w="med" len="med"/>
                <a:tailEnd/>
              </a:ln>
              <a:effectLst/>
            </p:spPr>
            <p:txBody>
              <a:bodyPr wrap="none" anchor="ctr"/>
              <a:lstStyle/>
              <a:p>
                <a:endParaRPr lang="en-IN">
                  <a:latin typeface="Arial" pitchFamily="34" charset="0"/>
                  <a:cs typeface="Arial" pitchFamily="34" charset="0"/>
                </a:endParaRPr>
              </a:p>
            </p:txBody>
          </p:sp>
          <p:sp>
            <p:nvSpPr>
              <p:cNvPr id="10" name="Line 22"/>
              <p:cNvSpPr>
                <a:spLocks noChangeShapeType="1"/>
              </p:cNvSpPr>
              <p:nvPr/>
            </p:nvSpPr>
            <p:spPr bwMode="auto">
              <a:xfrm flipV="1">
                <a:off x="2568" y="1504"/>
                <a:ext cx="1" cy="405"/>
              </a:xfrm>
              <a:prstGeom prst="line">
                <a:avLst/>
              </a:prstGeom>
              <a:noFill/>
              <a:ln w="76200">
                <a:solidFill>
                  <a:schemeClr val="hlink"/>
                </a:solidFill>
                <a:round/>
                <a:headEnd/>
                <a:tailEnd/>
              </a:ln>
              <a:effectLst/>
            </p:spPr>
            <p:txBody>
              <a:bodyPr wrap="none" anchor="ctr"/>
              <a:lstStyle/>
              <a:p>
                <a:endParaRPr lang="en-IN">
                  <a:latin typeface="Arial" pitchFamily="34" charset="0"/>
                  <a:cs typeface="Arial" pitchFamily="34" charset="0"/>
                </a:endParaRPr>
              </a:p>
            </p:txBody>
          </p:sp>
        </p:grpSp>
      </p:grpSp>
      <p:grpSp>
        <p:nvGrpSpPr>
          <p:cNvPr id="11" name="Group 35"/>
          <p:cNvGrpSpPr>
            <a:grpSpLocks/>
          </p:cNvGrpSpPr>
          <p:nvPr/>
        </p:nvGrpSpPr>
        <p:grpSpPr bwMode="auto">
          <a:xfrm>
            <a:off x="1727200" y="3608411"/>
            <a:ext cx="5688013" cy="3106737"/>
            <a:chOff x="1088" y="2143"/>
            <a:chExt cx="3583" cy="1957"/>
          </a:xfrm>
        </p:grpSpPr>
        <p:pic>
          <p:nvPicPr>
            <p:cNvPr id="12" name="Picture 30" descr="7_05_2"/>
            <p:cNvPicPr>
              <a:picLocks noChangeAspect="1" noChangeArrowheads="1"/>
            </p:cNvPicPr>
            <p:nvPr/>
          </p:nvPicPr>
          <p:blipFill>
            <a:blip r:embed="rId2"/>
            <a:srcRect/>
            <a:stretch>
              <a:fillRect/>
            </a:stretch>
          </p:blipFill>
          <p:spPr bwMode="auto">
            <a:xfrm>
              <a:off x="1088" y="2143"/>
              <a:ext cx="3583" cy="1957"/>
            </a:xfrm>
            <a:prstGeom prst="rect">
              <a:avLst/>
            </a:prstGeom>
            <a:noFill/>
          </p:spPr>
        </p:pic>
        <p:grpSp>
          <p:nvGrpSpPr>
            <p:cNvPr id="13" name="Group 34"/>
            <p:cNvGrpSpPr>
              <a:grpSpLocks/>
            </p:cNvGrpSpPr>
            <p:nvPr/>
          </p:nvGrpSpPr>
          <p:grpSpPr bwMode="auto">
            <a:xfrm>
              <a:off x="3867" y="3734"/>
              <a:ext cx="709" cy="135"/>
              <a:chOff x="3739" y="3734"/>
              <a:chExt cx="709" cy="135"/>
            </a:xfrm>
          </p:grpSpPr>
          <p:sp>
            <p:nvSpPr>
              <p:cNvPr id="14" name="Line 12"/>
              <p:cNvSpPr>
                <a:spLocks noChangeShapeType="1"/>
              </p:cNvSpPr>
              <p:nvPr/>
            </p:nvSpPr>
            <p:spPr bwMode="auto">
              <a:xfrm flipH="1">
                <a:off x="3744" y="3856"/>
                <a:ext cx="704" cy="0"/>
              </a:xfrm>
              <a:prstGeom prst="line">
                <a:avLst/>
              </a:prstGeom>
              <a:noFill/>
              <a:ln w="50800">
                <a:solidFill>
                  <a:schemeClr val="hlink"/>
                </a:solidFill>
                <a:round/>
                <a:headEnd type="triangle" w="med" len="med"/>
                <a:tailEnd/>
              </a:ln>
              <a:effectLst/>
            </p:spPr>
            <p:txBody>
              <a:bodyPr wrap="none" anchor="ctr"/>
              <a:lstStyle/>
              <a:p>
                <a:endParaRPr lang="en-IN"/>
              </a:p>
            </p:txBody>
          </p:sp>
          <p:sp>
            <p:nvSpPr>
              <p:cNvPr id="15" name="Freeform 23"/>
              <p:cNvSpPr>
                <a:spLocks/>
              </p:cNvSpPr>
              <p:nvPr/>
            </p:nvSpPr>
            <p:spPr bwMode="auto">
              <a:xfrm>
                <a:off x="3739" y="3734"/>
                <a:ext cx="1" cy="135"/>
              </a:xfrm>
              <a:custGeom>
                <a:avLst/>
                <a:gdLst/>
                <a:ahLst/>
                <a:cxnLst>
                  <a:cxn ang="0">
                    <a:pos x="0" y="0"/>
                  </a:cxn>
                  <a:cxn ang="0">
                    <a:pos x="0" y="135"/>
                  </a:cxn>
                </a:cxnLst>
                <a:rect l="0" t="0" r="r" b="b"/>
                <a:pathLst>
                  <a:path w="1" h="135">
                    <a:moveTo>
                      <a:pt x="0" y="0"/>
                    </a:moveTo>
                    <a:lnTo>
                      <a:pt x="0" y="135"/>
                    </a:lnTo>
                  </a:path>
                </a:pathLst>
              </a:custGeom>
              <a:noFill/>
              <a:ln w="57150" cap="flat" cmpd="sng">
                <a:solidFill>
                  <a:schemeClr val="hlink"/>
                </a:solidFill>
                <a:prstDash val="solid"/>
                <a:round/>
                <a:headEnd type="none" w="med" len="med"/>
                <a:tailEnd type="none" w="med" len="med"/>
              </a:ln>
              <a:effectLst/>
            </p:spPr>
            <p:txBody>
              <a:bodyPr wrap="none" anchor="ctr"/>
              <a:lstStyle/>
              <a:p>
                <a:endParaRPr lang="en-IN"/>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
          <p:cNvSpPr>
            <a:spLocks noGrp="1" noChangeArrowheads="1"/>
          </p:cNvSpPr>
          <p:nvPr>
            <p:ph type="title"/>
          </p:nvPr>
        </p:nvSpPr>
        <p:spPr>
          <a:xfrm>
            <a:off x="647700" y="139700"/>
            <a:ext cx="7772400" cy="838200"/>
          </a:xfrm>
          <a:noFill/>
          <a:ln/>
        </p:spPr>
        <p:txBody>
          <a:bodyPr lIns="90488" tIns="44450" rIns="90488" bIns="44450"/>
          <a:lstStyle/>
          <a:p>
            <a:r>
              <a:rPr lang="en-US" b="1" dirty="0">
                <a:solidFill>
                  <a:srgbClr val="C00000"/>
                </a:solidFill>
                <a:latin typeface="Arial" pitchFamily="34" charset="0"/>
                <a:cs typeface="Arial" pitchFamily="34" charset="0"/>
              </a:rPr>
              <a:t>Left-tailed Test</a:t>
            </a:r>
          </a:p>
        </p:txBody>
      </p:sp>
      <p:sp>
        <p:nvSpPr>
          <p:cNvPr id="31" name="Rectangle 3"/>
          <p:cNvSpPr txBox="1">
            <a:spLocks noChangeArrowheads="1"/>
          </p:cNvSpPr>
          <p:nvPr/>
        </p:nvSpPr>
        <p:spPr bwMode="auto">
          <a:xfrm>
            <a:off x="2765425" y="1489076"/>
            <a:ext cx="2022475" cy="1622425"/>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L="342900" marR="0" lvl="0" indent="-342900" algn="l" defTabSz="914400" rtl="0" eaLnBrk="1" fontAlgn="auto" latinLnBrk="0" hangingPunct="1">
              <a:lnSpc>
                <a:spcPct val="95000"/>
              </a:lnSpc>
              <a:spcBef>
                <a:spcPct val="30000"/>
              </a:spcBef>
              <a:spcAft>
                <a:spcPct val="30000"/>
              </a:spcAft>
              <a:buClrTx/>
              <a:buSzTx/>
              <a:buFontTx/>
              <a:buNone/>
              <a:tabLst/>
              <a:defRPr/>
            </a:pPr>
            <a:r>
              <a:rPr kumimoji="0" lang="en-US" sz="3600" b="1" i="1" u="none" strike="noStrike" kern="1200" cap="none" spc="0" normalizeH="0" baseline="0" noProof="0" smtClean="0">
                <a:ln>
                  <a:noFill/>
                </a:ln>
                <a:solidFill>
                  <a:schemeClr val="tx1"/>
                </a:solidFill>
                <a:effectLst/>
                <a:uLnTx/>
                <a:uFillTx/>
                <a:latin typeface="Arial" pitchFamily="34" charset="0"/>
                <a:ea typeface="+mn-ea"/>
                <a:cs typeface="+mn-cs"/>
              </a:rPr>
              <a:t>H</a:t>
            </a:r>
            <a:r>
              <a:rPr kumimoji="0" lang="en-US" sz="3600" b="1" i="0" u="none" strike="noStrike" kern="1200" cap="none" spc="0" normalizeH="0" baseline="-25000" noProof="0" smtClean="0">
                <a:ln>
                  <a:noFill/>
                </a:ln>
                <a:solidFill>
                  <a:schemeClr val="tx1"/>
                </a:solidFill>
                <a:effectLst/>
                <a:uLnTx/>
                <a:uFillTx/>
                <a:latin typeface="Arial" pitchFamily="34" charset="0"/>
                <a:ea typeface="+mn-ea"/>
                <a:cs typeface="+mn-cs"/>
              </a:rPr>
              <a:t>0</a:t>
            </a:r>
            <a:r>
              <a:rPr kumimoji="0" lang="en-US" sz="3600" b="1" i="0" u="none" strike="noStrike" kern="1200" cap="none" spc="0" normalizeH="0" baseline="0" noProof="0" smtClean="0">
                <a:ln>
                  <a:noFill/>
                </a:ln>
                <a:solidFill>
                  <a:schemeClr val="tx1"/>
                </a:solidFill>
                <a:effectLst/>
                <a:uLnTx/>
                <a:uFillTx/>
                <a:latin typeface="Arial" pitchFamily="34" charset="0"/>
                <a:ea typeface="+mn-ea"/>
                <a:cs typeface="+mn-cs"/>
              </a:rPr>
              <a:t>: </a:t>
            </a:r>
            <a:r>
              <a:rPr kumimoji="0" lang="en-US" sz="3600" b="1" i="0" u="none" strike="noStrike" kern="1200" cap="none" spc="0" normalizeH="0" baseline="0" noProof="0" smtClean="0">
                <a:ln>
                  <a:noFill/>
                </a:ln>
                <a:solidFill>
                  <a:schemeClr val="tx1"/>
                </a:solidFill>
                <a:effectLst/>
                <a:uLnTx/>
                <a:uFillTx/>
                <a:latin typeface="Arial" pitchFamily="34" charset="0"/>
                <a:ea typeface="+mn-ea"/>
                <a:cs typeface="+mn-cs"/>
                <a:sym typeface="Symbol" pitchFamily="82" charset="2"/>
              </a:rPr>
              <a:t>=</a:t>
            </a:r>
            <a:r>
              <a:rPr kumimoji="0" lang="en-US" sz="3600" b="1" i="0" u="none" strike="noStrike" kern="1200" cap="none" spc="0" normalizeH="0" baseline="0" noProof="0" smtClean="0">
                <a:ln>
                  <a:noFill/>
                </a:ln>
                <a:solidFill>
                  <a:schemeClr val="tx1"/>
                </a:solidFill>
                <a:effectLst/>
                <a:uLnTx/>
                <a:uFillTx/>
                <a:latin typeface="Arial" pitchFamily="34" charset="0"/>
                <a:ea typeface="+mn-ea"/>
                <a:cs typeface="+mn-cs"/>
              </a:rPr>
              <a:t> </a:t>
            </a:r>
          </a:p>
          <a:p>
            <a:pPr marL="342900" marR="0" lvl="0" indent="-342900" algn="l" defTabSz="914400" rtl="0" eaLnBrk="1" fontAlgn="auto" latinLnBrk="0" hangingPunct="1">
              <a:lnSpc>
                <a:spcPct val="95000"/>
              </a:lnSpc>
              <a:spcBef>
                <a:spcPct val="30000"/>
              </a:spcBef>
              <a:spcAft>
                <a:spcPct val="30000"/>
              </a:spcAft>
              <a:buClrTx/>
              <a:buSzTx/>
              <a:buFontTx/>
              <a:buNone/>
              <a:tabLst/>
              <a:defRPr/>
            </a:pPr>
            <a:r>
              <a:rPr kumimoji="0" lang="en-US" sz="3600" b="1" i="1" u="none" strike="noStrike" kern="1200" cap="none" spc="0" normalizeH="0" baseline="0" noProof="0" smtClean="0">
                <a:ln>
                  <a:noFill/>
                </a:ln>
                <a:solidFill>
                  <a:schemeClr val="tx1"/>
                </a:solidFill>
                <a:effectLst/>
                <a:uLnTx/>
                <a:uFillTx/>
                <a:latin typeface="Arial" pitchFamily="34" charset="0"/>
                <a:ea typeface="+mn-ea"/>
                <a:cs typeface="+mn-cs"/>
              </a:rPr>
              <a:t>H</a:t>
            </a:r>
            <a:r>
              <a:rPr kumimoji="0" lang="en-US" sz="3600" b="1" i="0" u="none" strike="noStrike" kern="1200" cap="none" spc="0" normalizeH="0" baseline="-25000" noProof="0" smtClean="0">
                <a:ln>
                  <a:noFill/>
                </a:ln>
                <a:solidFill>
                  <a:schemeClr val="tx1"/>
                </a:solidFill>
                <a:effectLst/>
                <a:uLnTx/>
                <a:uFillTx/>
                <a:latin typeface="Arial" pitchFamily="34" charset="0"/>
                <a:ea typeface="+mn-ea"/>
                <a:cs typeface="+mn-cs"/>
              </a:rPr>
              <a:t>1</a:t>
            </a:r>
            <a:r>
              <a:rPr kumimoji="0" lang="en-US" sz="3600" b="1" i="0" u="none" strike="noStrike" kern="1200" cap="none" spc="0" normalizeH="0" baseline="0" noProof="0" smtClean="0">
                <a:ln>
                  <a:noFill/>
                </a:ln>
                <a:solidFill>
                  <a:schemeClr val="tx1"/>
                </a:solidFill>
                <a:effectLst/>
                <a:uLnTx/>
                <a:uFillTx/>
                <a:latin typeface="Arial" pitchFamily="34" charset="0"/>
                <a:ea typeface="+mn-ea"/>
                <a:cs typeface="+mn-cs"/>
              </a:rPr>
              <a:t>: &lt; </a:t>
            </a:r>
            <a:endParaRPr kumimoji="0" lang="en-US" sz="3600" b="1" i="0" u="none" strike="noStrike" kern="1200" cap="none" spc="0" normalizeH="0" baseline="0" noProof="0">
              <a:ln>
                <a:noFill/>
              </a:ln>
              <a:solidFill>
                <a:schemeClr val="tx1"/>
              </a:solidFill>
              <a:effectLst/>
              <a:uLnTx/>
              <a:uFillTx/>
              <a:latin typeface="Arial" pitchFamily="34" charset="0"/>
              <a:ea typeface="+mn-ea"/>
              <a:cs typeface="+mn-cs"/>
            </a:endParaRPr>
          </a:p>
        </p:txBody>
      </p:sp>
      <p:grpSp>
        <p:nvGrpSpPr>
          <p:cNvPr id="32" name="Group 32"/>
          <p:cNvGrpSpPr>
            <a:grpSpLocks/>
          </p:cNvGrpSpPr>
          <p:nvPr/>
        </p:nvGrpSpPr>
        <p:grpSpPr bwMode="auto">
          <a:xfrm>
            <a:off x="1739900" y="3695723"/>
            <a:ext cx="5662613" cy="3019425"/>
            <a:chOff x="1744" y="2199"/>
            <a:chExt cx="3567" cy="1902"/>
          </a:xfrm>
        </p:grpSpPr>
        <p:pic>
          <p:nvPicPr>
            <p:cNvPr id="33" name="Picture 30" descr="7_05_3"/>
            <p:cNvPicPr>
              <a:picLocks noChangeAspect="1" noChangeArrowheads="1"/>
            </p:cNvPicPr>
            <p:nvPr/>
          </p:nvPicPr>
          <p:blipFill>
            <a:blip r:embed="rId2"/>
            <a:srcRect/>
            <a:stretch>
              <a:fillRect/>
            </a:stretch>
          </p:blipFill>
          <p:spPr bwMode="auto">
            <a:xfrm>
              <a:off x="1856" y="2199"/>
              <a:ext cx="3455" cy="1902"/>
            </a:xfrm>
            <a:prstGeom prst="rect">
              <a:avLst/>
            </a:prstGeom>
            <a:noFill/>
          </p:spPr>
        </p:pic>
        <p:grpSp>
          <p:nvGrpSpPr>
            <p:cNvPr id="34" name="Group 31"/>
            <p:cNvGrpSpPr>
              <a:grpSpLocks/>
            </p:cNvGrpSpPr>
            <p:nvPr/>
          </p:nvGrpSpPr>
          <p:grpSpPr bwMode="auto">
            <a:xfrm>
              <a:off x="1744" y="3744"/>
              <a:ext cx="932" cy="110"/>
              <a:chOff x="1872" y="3744"/>
              <a:chExt cx="932" cy="110"/>
            </a:xfrm>
          </p:grpSpPr>
          <p:sp>
            <p:nvSpPr>
              <p:cNvPr id="35" name="Freeform 11"/>
              <p:cNvSpPr>
                <a:spLocks noChangeArrowheads="1"/>
              </p:cNvSpPr>
              <p:nvPr/>
            </p:nvSpPr>
            <p:spPr bwMode="auto">
              <a:xfrm>
                <a:off x="2803" y="3744"/>
                <a:ext cx="1" cy="110"/>
              </a:xfrm>
              <a:custGeom>
                <a:avLst/>
                <a:gdLst/>
                <a:ahLst/>
                <a:cxnLst>
                  <a:cxn ang="0">
                    <a:pos x="1" y="0"/>
                  </a:cxn>
                  <a:cxn ang="0">
                    <a:pos x="0" y="110"/>
                  </a:cxn>
                </a:cxnLst>
                <a:rect l="0" t="0" r="r" b="b"/>
                <a:pathLst>
                  <a:path w="1" h="110">
                    <a:moveTo>
                      <a:pt x="1" y="0"/>
                    </a:moveTo>
                    <a:lnTo>
                      <a:pt x="0" y="110"/>
                    </a:lnTo>
                  </a:path>
                </a:pathLst>
              </a:custGeom>
              <a:noFill/>
              <a:ln w="50800">
                <a:solidFill>
                  <a:schemeClr val="hlink"/>
                </a:solidFill>
                <a:round/>
                <a:headEnd/>
                <a:tailEnd/>
              </a:ln>
              <a:effectLst/>
            </p:spPr>
            <p:txBody>
              <a:bodyPr wrap="none" anchor="ctr"/>
              <a:lstStyle/>
              <a:p>
                <a:endParaRPr lang="en-IN"/>
              </a:p>
            </p:txBody>
          </p:sp>
          <p:sp>
            <p:nvSpPr>
              <p:cNvPr id="36" name="Line 12"/>
              <p:cNvSpPr>
                <a:spLocks noChangeShapeType="1"/>
              </p:cNvSpPr>
              <p:nvPr/>
            </p:nvSpPr>
            <p:spPr bwMode="auto">
              <a:xfrm>
                <a:off x="1872" y="3840"/>
                <a:ext cx="916" cy="0"/>
              </a:xfrm>
              <a:prstGeom prst="line">
                <a:avLst/>
              </a:prstGeom>
              <a:noFill/>
              <a:ln w="50800">
                <a:solidFill>
                  <a:schemeClr val="hlink"/>
                </a:solidFill>
                <a:round/>
                <a:headEnd type="triangle" w="med" len="med"/>
                <a:tailEnd/>
              </a:ln>
              <a:effectLst/>
            </p:spPr>
            <p:txBody>
              <a:bodyPr wrap="none" anchor="ctr"/>
              <a:lstStyle/>
              <a:p>
                <a:endParaRPr lang="en-IN"/>
              </a:p>
            </p:txBody>
          </p:sp>
        </p:grpSp>
      </p:grpSp>
      <p:sp>
        <p:nvSpPr>
          <p:cNvPr id="37" name="Rectangle 14"/>
          <p:cNvSpPr>
            <a:spLocks noChangeArrowheads="1"/>
          </p:cNvSpPr>
          <p:nvPr/>
        </p:nvSpPr>
        <p:spPr bwMode="auto">
          <a:xfrm>
            <a:off x="4805363" y="4268788"/>
            <a:ext cx="474662" cy="284162"/>
          </a:xfrm>
          <a:prstGeom prst="rect">
            <a:avLst/>
          </a:prstGeom>
          <a:solidFill>
            <a:schemeClr val="bg1"/>
          </a:solidFill>
          <a:ln w="12700">
            <a:solidFill>
              <a:schemeClr val="bg1"/>
            </a:solidFill>
            <a:miter lim="800000"/>
            <a:headEnd/>
            <a:tailEnd/>
          </a:ln>
          <a:effectLst/>
        </p:spPr>
        <p:txBody>
          <a:bodyPr wrap="none" anchor="ctr"/>
          <a:lstStyle/>
          <a:p>
            <a:endParaRPr lang="en-IN"/>
          </a:p>
        </p:txBody>
      </p:sp>
      <p:grpSp>
        <p:nvGrpSpPr>
          <p:cNvPr id="38" name="Group 34"/>
          <p:cNvGrpSpPr>
            <a:grpSpLocks/>
          </p:cNvGrpSpPr>
          <p:nvPr/>
        </p:nvGrpSpPr>
        <p:grpSpPr bwMode="auto">
          <a:xfrm>
            <a:off x="723900" y="2792415"/>
            <a:ext cx="3557588" cy="784226"/>
            <a:chOff x="112" y="1728"/>
            <a:chExt cx="2241" cy="494"/>
          </a:xfrm>
        </p:grpSpPr>
        <p:sp>
          <p:nvSpPr>
            <p:cNvPr id="39" name="Rectangle 21"/>
            <p:cNvSpPr>
              <a:spLocks noChangeArrowheads="1"/>
            </p:cNvSpPr>
            <p:nvPr/>
          </p:nvSpPr>
          <p:spPr bwMode="auto">
            <a:xfrm>
              <a:off x="112" y="1921"/>
              <a:ext cx="1285" cy="301"/>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sz="2800" b="1" dirty="0">
                  <a:solidFill>
                    <a:schemeClr val="hlink"/>
                  </a:solidFill>
                  <a:latin typeface="Arial" pitchFamily="34" charset="0"/>
                  <a:cs typeface="Arial" pitchFamily="34" charset="0"/>
                </a:rPr>
                <a:t>Points Left</a:t>
              </a:r>
            </a:p>
          </p:txBody>
        </p:sp>
        <p:grpSp>
          <p:nvGrpSpPr>
            <p:cNvPr id="40" name="Group 33"/>
            <p:cNvGrpSpPr>
              <a:grpSpLocks/>
            </p:cNvGrpSpPr>
            <p:nvPr/>
          </p:nvGrpSpPr>
          <p:grpSpPr bwMode="auto">
            <a:xfrm>
              <a:off x="1550" y="1728"/>
              <a:ext cx="803" cy="405"/>
              <a:chOff x="1550" y="1728"/>
              <a:chExt cx="803" cy="405"/>
            </a:xfrm>
          </p:grpSpPr>
          <p:sp>
            <p:nvSpPr>
              <p:cNvPr id="41" name="Line 22"/>
              <p:cNvSpPr>
                <a:spLocks noChangeShapeType="1"/>
              </p:cNvSpPr>
              <p:nvPr/>
            </p:nvSpPr>
            <p:spPr bwMode="auto">
              <a:xfrm flipH="1">
                <a:off x="1550" y="2111"/>
                <a:ext cx="800" cy="0"/>
              </a:xfrm>
              <a:prstGeom prst="line">
                <a:avLst/>
              </a:prstGeom>
              <a:noFill/>
              <a:ln w="76200">
                <a:solidFill>
                  <a:schemeClr val="hlink"/>
                </a:solidFill>
                <a:round/>
                <a:headEnd/>
                <a:tailEnd type="triangle" w="med" len="med"/>
              </a:ln>
              <a:effectLst/>
            </p:spPr>
            <p:txBody>
              <a:bodyPr wrap="none" anchor="ctr"/>
              <a:lstStyle/>
              <a:p>
                <a:endParaRPr lang="en-IN"/>
              </a:p>
            </p:txBody>
          </p:sp>
          <p:sp>
            <p:nvSpPr>
              <p:cNvPr id="42" name="Line 23"/>
              <p:cNvSpPr>
                <a:spLocks noChangeShapeType="1"/>
              </p:cNvSpPr>
              <p:nvPr/>
            </p:nvSpPr>
            <p:spPr bwMode="auto">
              <a:xfrm flipV="1">
                <a:off x="2352" y="1728"/>
                <a:ext cx="1" cy="405"/>
              </a:xfrm>
              <a:prstGeom prst="line">
                <a:avLst/>
              </a:prstGeom>
              <a:noFill/>
              <a:ln w="76200">
                <a:solidFill>
                  <a:schemeClr val="hlink"/>
                </a:solidFill>
                <a:round/>
                <a:headEnd/>
                <a:tailEnd/>
              </a:ln>
              <a:effectLst/>
            </p:spPr>
            <p:txBody>
              <a:bodyPr wrap="none" anchor="ctr"/>
              <a:lstStyle/>
              <a:p>
                <a:endParaRPr lang="en-IN"/>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0-#ppt_w/2"/>
                                          </p:val>
                                        </p:tav>
                                        <p:tav tm="100000">
                                          <p:val>
                                            <p:strVal val="#ppt_x"/>
                                          </p:val>
                                        </p:tav>
                                      </p:tavLst>
                                    </p:anim>
                                    <p:anim calcmode="lin" valueType="num">
                                      <p:cBhvr additive="base">
                                        <p:cTn id="1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b="1" dirty="0" smtClean="0">
                <a:solidFill>
                  <a:srgbClr val="A50021"/>
                </a:solidFill>
                <a:latin typeface="Arial" pitchFamily="34" charset="0"/>
                <a:cs typeface="Arial" pitchFamily="34" charset="0"/>
              </a:rPr>
              <a:t>Introduction</a:t>
            </a:r>
            <a:endParaRPr lang="en-IN" b="1" dirty="0">
              <a:solidFill>
                <a:srgbClr val="A50021"/>
              </a:solidFill>
              <a:latin typeface="Arial" pitchFamily="34" charset="0"/>
              <a:cs typeface="Arial" pitchFamily="34" charset="0"/>
            </a:endParaRPr>
          </a:p>
        </p:txBody>
      </p:sp>
      <p:sp>
        <p:nvSpPr>
          <p:cNvPr id="5" name="Content Placeholder 2"/>
          <p:cNvSpPr>
            <a:spLocks noGrp="1"/>
          </p:cNvSpPr>
          <p:nvPr>
            <p:ph idx="4294967295"/>
          </p:nvPr>
        </p:nvSpPr>
        <p:spPr>
          <a:xfrm>
            <a:off x="719138" y="1428736"/>
            <a:ext cx="8067704" cy="784225"/>
          </a:xfrm>
        </p:spPr>
        <p:txBody>
          <a:bodyPr>
            <a:noAutofit/>
          </a:bodyPr>
          <a:lstStyle/>
          <a:p>
            <a:pPr marL="0" lvl="1" indent="0" algn="just">
              <a:buClr>
                <a:schemeClr val="accent3"/>
              </a:buClr>
              <a:buSzPct val="95000"/>
              <a:buNone/>
            </a:pPr>
            <a:r>
              <a:rPr lang="en-US" sz="2400" b="1" dirty="0" smtClean="0">
                <a:latin typeface="Arial" pitchFamily="34" charset="0"/>
                <a:cs typeface="Arial" pitchFamily="34" charset="0"/>
              </a:rPr>
              <a:t>The primary objective of statistical analysis is to use data from a sample to make inferences about the population from which the sample was drawn.</a:t>
            </a:r>
          </a:p>
        </p:txBody>
      </p:sp>
      <p:graphicFrame>
        <p:nvGraphicFramePr>
          <p:cNvPr id="6" name="Object 5"/>
          <p:cNvGraphicFramePr>
            <a:graphicFrameLocks noChangeAspect="1"/>
          </p:cNvGraphicFramePr>
          <p:nvPr>
            <p:extLst>
              <p:ext uri="{D42A27DB-BD31-4B8C-83A1-F6EECF244321}">
                <p14:modId xmlns:p14="http://schemas.microsoft.com/office/powerpoint/2010/main" xmlns="" val="380620503"/>
              </p:ext>
            </p:extLst>
          </p:nvPr>
        </p:nvGraphicFramePr>
        <p:xfrm>
          <a:off x="1888610" y="2500306"/>
          <a:ext cx="4755092" cy="4071966"/>
        </p:xfrm>
        <a:graphic>
          <a:graphicData uri="http://schemas.openxmlformats.org/presentationml/2006/ole">
            <p:oleObj spid="_x0000_s21506" name="Visio" r:id="rId3" imgW="7202917" imgH="7028441" progId="">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1509" name="Object 5"/>
          <p:cNvGraphicFramePr>
            <a:graphicFrameLocks noChangeAspect="1"/>
          </p:cNvGraphicFramePr>
          <p:nvPr/>
        </p:nvGraphicFramePr>
        <p:xfrm>
          <a:off x="2647937" y="6000768"/>
          <a:ext cx="177575" cy="214314"/>
        </p:xfrm>
        <a:graphic>
          <a:graphicData uri="http://schemas.openxmlformats.org/presentationml/2006/ole">
            <p:oleObj spid="_x0000_s21509" name="Equation" r:id="rId4" imgW="139680" imgH="164880" progId="Equation.3">
              <p:embed/>
            </p:oleObj>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41350" y="382572"/>
            <a:ext cx="7772400" cy="831850"/>
          </a:xfrm>
          <a:noFill/>
          <a:ln/>
        </p:spPr>
        <p:txBody>
          <a:bodyPr lIns="90488" tIns="44450" rIns="90488" bIns="44450"/>
          <a:lstStyle/>
          <a:p>
            <a:r>
              <a:rPr lang="en-US" b="1" i="1" dirty="0">
                <a:solidFill>
                  <a:srgbClr val="C00000"/>
                </a:solidFill>
                <a:latin typeface="Arial" pitchFamily="34" charset="0"/>
                <a:cs typeface="Arial" pitchFamily="34" charset="0"/>
              </a:rPr>
              <a:t>P</a:t>
            </a:r>
            <a:r>
              <a:rPr lang="en-US" b="1" dirty="0">
                <a:solidFill>
                  <a:srgbClr val="C00000"/>
                </a:solidFill>
                <a:latin typeface="Arial" pitchFamily="34" charset="0"/>
                <a:cs typeface="Arial" pitchFamily="34" charset="0"/>
              </a:rPr>
              <a:t>-Value</a:t>
            </a:r>
          </a:p>
        </p:txBody>
      </p:sp>
      <p:sp>
        <p:nvSpPr>
          <p:cNvPr id="5" name="Text Box 3"/>
          <p:cNvSpPr txBox="1">
            <a:spLocks noChangeArrowheads="1"/>
          </p:cNvSpPr>
          <p:nvPr/>
        </p:nvSpPr>
        <p:spPr bwMode="auto">
          <a:xfrm>
            <a:off x="647700" y="1662113"/>
            <a:ext cx="7904163" cy="4536819"/>
          </a:xfrm>
          <a:prstGeom prst="rect">
            <a:avLst/>
          </a:prstGeom>
          <a:noFill/>
          <a:ln w="12700">
            <a:noFill/>
            <a:miter lim="800000"/>
            <a:headEnd/>
            <a:tailEnd/>
          </a:ln>
          <a:effectLst/>
        </p:spPr>
        <p:txBody>
          <a:bodyPr anchor="ctr">
            <a:spAutoFit/>
          </a:bodyPr>
          <a:lstStyle/>
          <a:p>
            <a:pPr>
              <a:lnSpc>
                <a:spcPct val="150000"/>
              </a:lnSpc>
            </a:pPr>
            <a:r>
              <a:rPr lang="en-US" sz="2800" b="1" dirty="0">
                <a:latin typeface="Arial" pitchFamily="34" charset="0"/>
                <a:cs typeface="Arial" pitchFamily="34" charset="0"/>
              </a:rPr>
              <a:t>The </a:t>
            </a:r>
            <a:r>
              <a:rPr lang="en-US" sz="2800" b="1" i="1" dirty="0">
                <a:solidFill>
                  <a:schemeClr val="hlink"/>
                </a:solidFill>
                <a:latin typeface="Arial" pitchFamily="34" charset="0"/>
                <a:cs typeface="Arial" pitchFamily="34" charset="0"/>
              </a:rPr>
              <a:t>P</a:t>
            </a:r>
            <a:r>
              <a:rPr lang="en-US" sz="2800" b="1" dirty="0">
                <a:solidFill>
                  <a:schemeClr val="hlink"/>
                </a:solidFill>
                <a:latin typeface="Arial" pitchFamily="34" charset="0"/>
                <a:cs typeface="Arial" pitchFamily="34" charset="0"/>
              </a:rPr>
              <a:t>-value</a:t>
            </a:r>
            <a:r>
              <a:rPr lang="en-US" sz="2800" b="1" dirty="0">
                <a:latin typeface="Arial" pitchFamily="34" charset="0"/>
                <a:cs typeface="Arial" pitchFamily="34" charset="0"/>
                <a:sym typeface="Symbol" pitchFamily="82" charset="2"/>
              </a:rPr>
              <a:t> (or </a:t>
            </a:r>
            <a:r>
              <a:rPr lang="en-US" sz="2800" b="1" i="1" dirty="0">
                <a:solidFill>
                  <a:schemeClr val="hlink"/>
                </a:solidFill>
                <a:latin typeface="Arial" pitchFamily="34" charset="0"/>
                <a:cs typeface="Arial" pitchFamily="34" charset="0"/>
                <a:sym typeface="Symbol" pitchFamily="82" charset="2"/>
              </a:rPr>
              <a:t>p</a:t>
            </a:r>
            <a:r>
              <a:rPr lang="en-US" sz="2800" b="1" dirty="0">
                <a:solidFill>
                  <a:schemeClr val="hlink"/>
                </a:solidFill>
                <a:latin typeface="Arial" pitchFamily="34" charset="0"/>
                <a:cs typeface="Arial" pitchFamily="34" charset="0"/>
                <a:sym typeface="Symbol" pitchFamily="82" charset="2"/>
              </a:rPr>
              <a:t>-value</a:t>
            </a:r>
            <a:r>
              <a:rPr lang="en-US" sz="2800" b="1" dirty="0">
                <a:latin typeface="Arial" pitchFamily="34" charset="0"/>
                <a:cs typeface="Arial" pitchFamily="34" charset="0"/>
                <a:sym typeface="Symbol" pitchFamily="82" charset="2"/>
              </a:rPr>
              <a:t> or </a:t>
            </a:r>
            <a:r>
              <a:rPr lang="en-US" sz="2800" b="1" dirty="0">
                <a:solidFill>
                  <a:schemeClr val="hlink"/>
                </a:solidFill>
                <a:latin typeface="Arial" pitchFamily="34" charset="0"/>
                <a:cs typeface="Arial" pitchFamily="34" charset="0"/>
                <a:sym typeface="Symbol" pitchFamily="82" charset="2"/>
              </a:rPr>
              <a:t>probability</a:t>
            </a:r>
            <a:r>
              <a:rPr lang="en-US" sz="2800" b="1" dirty="0">
                <a:latin typeface="Arial" pitchFamily="34" charset="0"/>
                <a:cs typeface="Arial" pitchFamily="34" charset="0"/>
                <a:sym typeface="Symbol" pitchFamily="82" charset="2"/>
              </a:rPr>
              <a:t> </a:t>
            </a:r>
            <a:r>
              <a:rPr lang="en-US" sz="2800" b="1" dirty="0">
                <a:solidFill>
                  <a:schemeClr val="hlink"/>
                </a:solidFill>
                <a:latin typeface="Arial" pitchFamily="34" charset="0"/>
                <a:cs typeface="Arial" pitchFamily="34" charset="0"/>
                <a:sym typeface="Symbol" pitchFamily="82" charset="2"/>
              </a:rPr>
              <a:t>value</a:t>
            </a:r>
            <a:r>
              <a:rPr lang="en-US" sz="2800" b="1" dirty="0">
                <a:latin typeface="Arial" pitchFamily="34" charset="0"/>
                <a:cs typeface="Arial" pitchFamily="34" charset="0"/>
                <a:sym typeface="Symbol" pitchFamily="82" charset="2"/>
              </a:rPr>
              <a:t>) is the probability of getting a value of the test statistic that is </a:t>
            </a:r>
            <a:r>
              <a:rPr lang="en-US" sz="2800" b="1" dirty="0">
                <a:solidFill>
                  <a:schemeClr val="hlink"/>
                </a:solidFill>
                <a:latin typeface="Arial" pitchFamily="34" charset="0"/>
                <a:cs typeface="Arial" pitchFamily="34" charset="0"/>
                <a:sym typeface="Symbol" pitchFamily="82" charset="2"/>
              </a:rPr>
              <a:t>at least as extreme</a:t>
            </a:r>
            <a:r>
              <a:rPr lang="en-US" sz="2800" b="1" dirty="0">
                <a:latin typeface="Arial" pitchFamily="34" charset="0"/>
                <a:cs typeface="Arial" pitchFamily="34" charset="0"/>
                <a:sym typeface="Symbol" pitchFamily="82" charset="2"/>
              </a:rPr>
              <a:t> as the one representing the sample data, assuming that the null hypothesis is true.  The null hypothesis is rejected if the </a:t>
            </a:r>
            <a:r>
              <a:rPr lang="en-US" sz="2800" b="1" i="1" dirty="0">
                <a:latin typeface="Arial" pitchFamily="34" charset="0"/>
                <a:cs typeface="Arial" pitchFamily="34" charset="0"/>
                <a:sym typeface="Symbol" pitchFamily="82" charset="2"/>
              </a:rPr>
              <a:t>P</a:t>
            </a:r>
            <a:r>
              <a:rPr lang="en-US" sz="2800" b="1" dirty="0">
                <a:latin typeface="Arial" pitchFamily="34" charset="0"/>
                <a:cs typeface="Arial" pitchFamily="34" charset="0"/>
                <a:sym typeface="Symbol" pitchFamily="82" charset="2"/>
              </a:rPr>
              <a:t>-value is very small, such as 0.05 or less</a:t>
            </a:r>
            <a:r>
              <a:rPr lang="en-US" sz="2800" b="1" dirty="0" smtClean="0">
                <a:latin typeface="Arial" pitchFamily="34" charset="0"/>
                <a:cs typeface="Arial" pitchFamily="34" charset="0"/>
                <a:sym typeface="Symbol" pitchFamily="82" charset="2"/>
              </a:rPr>
              <a:t>.</a:t>
            </a:r>
            <a:endParaRPr lang="en-US" sz="2800" b="1" dirty="0">
              <a:latin typeface="Arial" pitchFamily="34" charset="0"/>
              <a:cs typeface="Arial" pitchFamily="34" charset="0"/>
              <a:sym typeface="Symbol" pitchFamily="82" charset="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1462"/>
            <a:ext cx="9144000" cy="990600"/>
          </a:xfrm>
        </p:spPr>
        <p:txBody>
          <a:bodyPr/>
          <a:lstStyle/>
          <a:p>
            <a:r>
              <a:rPr lang="en-US" altLang="en-US" b="1" dirty="0">
                <a:solidFill>
                  <a:srgbClr val="C00000"/>
                </a:solidFill>
                <a:latin typeface="Arial" pitchFamily="34" charset="0"/>
                <a:cs typeface="Arial" pitchFamily="34" charset="0"/>
              </a:rPr>
              <a:t>Two-tailed Test</a:t>
            </a:r>
          </a:p>
        </p:txBody>
      </p:sp>
      <p:sp>
        <p:nvSpPr>
          <p:cNvPr id="5" name="Text Box 3"/>
          <p:cNvSpPr txBox="1">
            <a:spLocks noChangeArrowheads="1"/>
          </p:cNvSpPr>
          <p:nvPr/>
        </p:nvSpPr>
        <p:spPr bwMode="auto">
          <a:xfrm>
            <a:off x="271463" y="1143000"/>
            <a:ext cx="8474075" cy="914400"/>
          </a:xfrm>
          <a:prstGeom prst="rect">
            <a:avLst/>
          </a:prstGeom>
          <a:noFill/>
          <a:ln w="57150" cmpd="thickThin">
            <a:noFill/>
            <a:miter lim="800000"/>
            <a:headEnd/>
            <a:tailEnd/>
          </a:ln>
          <a:effectLst/>
        </p:spPr>
        <p:txBody>
          <a:bodyPr/>
          <a:lstStyle/>
          <a:p>
            <a:pPr algn="just" eaLnBrk="0" hangingPunct="0">
              <a:lnSpc>
                <a:spcPct val="150000"/>
              </a:lnSpc>
              <a:spcBef>
                <a:spcPct val="0"/>
              </a:spcBef>
            </a:pPr>
            <a:r>
              <a:rPr lang="en-US" altLang="en-US" sz="2200" b="1" dirty="0" smtClean="0">
                <a:latin typeface="Arial" pitchFamily="34" charset="0"/>
                <a:cs typeface="Arial" pitchFamily="34" charset="0"/>
              </a:rPr>
              <a:t>If </a:t>
            </a:r>
            <a:r>
              <a:rPr lang="en-US" altLang="en-US" sz="2200" b="1" dirty="0">
                <a:latin typeface="Arial" pitchFamily="34" charset="0"/>
                <a:cs typeface="Arial" pitchFamily="34" charset="0"/>
              </a:rPr>
              <a:t>the alternative hypothesis contains the not-equal-to symbol (</a:t>
            </a:r>
            <a:r>
              <a:rPr lang="en-US" altLang="en-US" sz="2200" b="1" dirty="0">
                <a:latin typeface="Arial" pitchFamily="34" charset="0"/>
                <a:cs typeface="Arial" pitchFamily="34" charset="0"/>
                <a:sym typeface="Symbol" pitchFamily="82" charset="2"/>
              </a:rPr>
              <a:t>), the hypothesis test is a </a:t>
            </a:r>
            <a:r>
              <a:rPr lang="en-US" altLang="en-US" sz="2200" b="1" dirty="0">
                <a:solidFill>
                  <a:schemeClr val="folHlink"/>
                </a:solidFill>
                <a:latin typeface="Arial" pitchFamily="34" charset="0"/>
                <a:cs typeface="Arial" pitchFamily="34" charset="0"/>
              </a:rPr>
              <a:t>two-tailed test</a:t>
            </a:r>
            <a:r>
              <a:rPr lang="en-US" altLang="en-US" sz="2200" b="1" dirty="0">
                <a:latin typeface="Arial" pitchFamily="34" charset="0"/>
                <a:cs typeface="Arial" pitchFamily="34" charset="0"/>
              </a:rPr>
              <a:t>.  In a two-tailed test, each tail has an area </a:t>
            </a:r>
            <a:r>
              <a:rPr lang="en-US" altLang="en-US" sz="2200" b="1" dirty="0" smtClean="0">
                <a:latin typeface="Arial" pitchFamily="34" charset="0"/>
                <a:cs typeface="Arial" pitchFamily="34" charset="0"/>
              </a:rPr>
              <a:t>of   </a:t>
            </a:r>
            <a:r>
              <a:rPr lang="en-US" altLang="en-US" sz="2200" b="1" dirty="0" smtClean="0">
                <a:latin typeface="Arial" pitchFamily="34" charset="0"/>
                <a:cs typeface="Arial" pitchFamily="34" charset="0"/>
                <a:sym typeface="MS Reference 2" pitchFamily="2" charset="2"/>
              </a:rPr>
              <a:t> </a:t>
            </a:r>
            <a:r>
              <a:rPr lang="en-US" altLang="en-US" sz="2200" b="1" i="1" dirty="0" smtClean="0">
                <a:latin typeface="Arial" pitchFamily="34" charset="0"/>
                <a:cs typeface="Arial" pitchFamily="34" charset="0"/>
                <a:sym typeface="MS Reference 2" pitchFamily="2" charset="2"/>
              </a:rPr>
              <a:t>P</a:t>
            </a:r>
            <a:r>
              <a:rPr lang="en-US" altLang="en-US" sz="2200" b="1" dirty="0" smtClean="0">
                <a:latin typeface="Arial" pitchFamily="34" charset="0"/>
                <a:cs typeface="Arial" pitchFamily="34" charset="0"/>
                <a:sym typeface="MS Reference 2" pitchFamily="2" charset="2"/>
              </a:rPr>
              <a:t>.</a:t>
            </a:r>
            <a:endParaRPr lang="en-US" altLang="en-US" sz="2200" b="1" dirty="0">
              <a:latin typeface="Arial" pitchFamily="34" charset="0"/>
              <a:cs typeface="Arial" pitchFamily="34" charset="0"/>
              <a:sym typeface="MS Reference 2" pitchFamily="2" charset="2"/>
            </a:endParaRPr>
          </a:p>
        </p:txBody>
      </p:sp>
      <p:grpSp>
        <p:nvGrpSpPr>
          <p:cNvPr id="6" name="Group 71"/>
          <p:cNvGrpSpPr>
            <a:grpSpLocks/>
          </p:cNvGrpSpPr>
          <p:nvPr/>
        </p:nvGrpSpPr>
        <p:grpSpPr bwMode="auto">
          <a:xfrm>
            <a:off x="1252538" y="2857496"/>
            <a:ext cx="6878637" cy="3527455"/>
            <a:chOff x="789" y="2150"/>
            <a:chExt cx="4333" cy="1404"/>
          </a:xfrm>
        </p:grpSpPr>
        <p:pic>
          <p:nvPicPr>
            <p:cNvPr id="7" name="Picture 5"/>
            <p:cNvPicPr>
              <a:picLocks noChangeAspect="1" noChangeArrowheads="1"/>
            </p:cNvPicPr>
            <p:nvPr/>
          </p:nvPicPr>
          <p:blipFill>
            <a:blip r:embed="rId3"/>
            <a:srcRect/>
            <a:stretch>
              <a:fillRect/>
            </a:stretch>
          </p:blipFill>
          <p:spPr bwMode="auto">
            <a:xfrm>
              <a:off x="1365" y="2150"/>
              <a:ext cx="3132" cy="1104"/>
            </a:xfrm>
            <a:prstGeom prst="rect">
              <a:avLst/>
            </a:prstGeom>
            <a:noFill/>
          </p:spPr>
        </p:pic>
        <p:sp>
          <p:nvSpPr>
            <p:cNvPr id="8" name="Line 7"/>
            <p:cNvSpPr>
              <a:spLocks noChangeShapeType="1"/>
            </p:cNvSpPr>
            <p:nvPr/>
          </p:nvSpPr>
          <p:spPr bwMode="auto">
            <a:xfrm>
              <a:off x="789" y="3257"/>
              <a:ext cx="4333" cy="0"/>
            </a:xfrm>
            <a:prstGeom prst="line">
              <a:avLst/>
            </a:prstGeom>
            <a:noFill/>
            <a:ln w="9525">
              <a:solidFill>
                <a:schemeClr val="tx1"/>
              </a:solidFill>
              <a:round/>
              <a:headEnd type="triangle" w="med" len="med"/>
              <a:tailEnd type="triangle" w="med" len="med"/>
            </a:ln>
            <a:effectLst/>
          </p:spPr>
          <p:txBody>
            <a:bodyPr wrap="none" anchor="ctr"/>
            <a:lstStyle/>
            <a:p>
              <a:endParaRPr lang="en-IN">
                <a:latin typeface="Arial" pitchFamily="34" charset="0"/>
                <a:cs typeface="Arial" pitchFamily="34" charset="0"/>
              </a:endParaRPr>
            </a:p>
          </p:txBody>
        </p:sp>
        <p:sp>
          <p:nvSpPr>
            <p:cNvPr id="9" name="Freeform 8"/>
            <p:cNvSpPr>
              <a:spLocks/>
            </p:cNvSpPr>
            <p:nvPr/>
          </p:nvSpPr>
          <p:spPr bwMode="auto">
            <a:xfrm>
              <a:off x="2251" y="2158"/>
              <a:ext cx="1362" cy="1096"/>
            </a:xfrm>
            <a:custGeom>
              <a:avLst/>
              <a:gdLst/>
              <a:ahLst/>
              <a:cxnLst>
                <a:cxn ang="0">
                  <a:pos x="2" y="1096"/>
                </a:cxn>
                <a:cxn ang="0">
                  <a:pos x="0" y="826"/>
                </a:cxn>
                <a:cxn ang="0">
                  <a:pos x="84" y="746"/>
                </a:cxn>
                <a:cxn ang="0">
                  <a:pos x="134" y="684"/>
                </a:cxn>
                <a:cxn ang="0">
                  <a:pos x="204" y="588"/>
                </a:cxn>
                <a:cxn ang="0">
                  <a:pos x="216" y="564"/>
                </a:cxn>
                <a:cxn ang="0">
                  <a:pos x="266" y="476"/>
                </a:cxn>
                <a:cxn ang="0">
                  <a:pos x="314" y="380"/>
                </a:cxn>
                <a:cxn ang="0">
                  <a:pos x="362" y="284"/>
                </a:cxn>
                <a:cxn ang="0">
                  <a:pos x="422" y="176"/>
                </a:cxn>
                <a:cxn ang="0">
                  <a:pos x="470" y="104"/>
                </a:cxn>
                <a:cxn ang="0">
                  <a:pos x="514" y="56"/>
                </a:cxn>
                <a:cxn ang="0">
                  <a:pos x="566" y="28"/>
                </a:cxn>
                <a:cxn ang="0">
                  <a:pos x="650" y="0"/>
                </a:cxn>
                <a:cxn ang="0">
                  <a:pos x="710" y="0"/>
                </a:cxn>
                <a:cxn ang="0">
                  <a:pos x="790" y="28"/>
                </a:cxn>
                <a:cxn ang="0">
                  <a:pos x="878" y="92"/>
                </a:cxn>
                <a:cxn ang="0">
                  <a:pos x="950" y="180"/>
                </a:cxn>
                <a:cxn ang="0">
                  <a:pos x="1046" y="368"/>
                </a:cxn>
                <a:cxn ang="0">
                  <a:pos x="1094" y="472"/>
                </a:cxn>
                <a:cxn ang="0">
                  <a:pos x="1138" y="564"/>
                </a:cxn>
                <a:cxn ang="0">
                  <a:pos x="1178" y="620"/>
                </a:cxn>
                <a:cxn ang="0">
                  <a:pos x="1250" y="720"/>
                </a:cxn>
                <a:cxn ang="0">
                  <a:pos x="1302" y="778"/>
                </a:cxn>
                <a:cxn ang="0">
                  <a:pos x="1362" y="832"/>
                </a:cxn>
                <a:cxn ang="0">
                  <a:pos x="1360" y="1091"/>
                </a:cxn>
                <a:cxn ang="0">
                  <a:pos x="2" y="1096"/>
                </a:cxn>
              </a:cxnLst>
              <a:rect l="0" t="0" r="r" b="b"/>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1"/>
                  </a:lnTo>
                  <a:lnTo>
                    <a:pt x="2" y="1096"/>
                  </a:lnTo>
                  <a:close/>
                </a:path>
              </a:pathLst>
            </a:custGeom>
            <a:solidFill>
              <a:schemeClr val="accent2">
                <a:alpha val="60001"/>
              </a:schemeClr>
            </a:solidFill>
            <a:ln w="9525">
              <a:solidFill>
                <a:schemeClr val="tx1"/>
              </a:solidFill>
              <a:round/>
              <a:headEnd/>
              <a:tailEnd/>
            </a:ln>
            <a:effectLst/>
          </p:spPr>
          <p:txBody>
            <a:bodyPr wrap="none"/>
            <a:lstStyle/>
            <a:p>
              <a:endParaRPr lang="en-IN">
                <a:latin typeface="Arial" pitchFamily="34" charset="0"/>
                <a:cs typeface="Arial" pitchFamily="34" charset="0"/>
              </a:endParaRPr>
            </a:p>
          </p:txBody>
        </p:sp>
        <p:sp>
          <p:nvSpPr>
            <p:cNvPr id="11" name="Freeform 26"/>
            <p:cNvSpPr>
              <a:spLocks/>
            </p:cNvSpPr>
            <p:nvPr/>
          </p:nvSpPr>
          <p:spPr bwMode="auto">
            <a:xfrm>
              <a:off x="1413" y="2995"/>
              <a:ext cx="845" cy="233"/>
            </a:xfrm>
            <a:custGeom>
              <a:avLst/>
              <a:gdLst/>
              <a:ahLst/>
              <a:cxnLst>
                <a:cxn ang="0">
                  <a:pos x="0" y="259"/>
                </a:cxn>
                <a:cxn ang="0">
                  <a:pos x="835" y="256"/>
                </a:cxn>
                <a:cxn ang="0">
                  <a:pos x="835" y="0"/>
                </a:cxn>
                <a:cxn ang="0">
                  <a:pos x="776" y="37"/>
                </a:cxn>
                <a:cxn ang="0">
                  <a:pos x="717" y="75"/>
                </a:cxn>
                <a:cxn ang="0">
                  <a:pos x="653" y="115"/>
                </a:cxn>
                <a:cxn ang="0">
                  <a:pos x="570" y="150"/>
                </a:cxn>
                <a:cxn ang="0">
                  <a:pos x="384" y="211"/>
                </a:cxn>
                <a:cxn ang="0">
                  <a:pos x="138" y="246"/>
                </a:cxn>
                <a:cxn ang="0">
                  <a:pos x="0" y="259"/>
                </a:cxn>
              </a:cxnLst>
              <a:rect l="0" t="0" r="r" b="b"/>
              <a:pathLst>
                <a:path w="845" h="259">
                  <a:moveTo>
                    <a:pt x="0" y="259"/>
                  </a:moveTo>
                  <a:lnTo>
                    <a:pt x="835" y="256"/>
                  </a:lnTo>
                  <a:cubicBezTo>
                    <a:pt x="835" y="256"/>
                    <a:pt x="845" y="36"/>
                    <a:pt x="835" y="0"/>
                  </a:cubicBezTo>
                  <a:cubicBezTo>
                    <a:pt x="795" y="21"/>
                    <a:pt x="806" y="18"/>
                    <a:pt x="776" y="37"/>
                  </a:cubicBezTo>
                  <a:cubicBezTo>
                    <a:pt x="756" y="50"/>
                    <a:pt x="738" y="62"/>
                    <a:pt x="717" y="75"/>
                  </a:cubicBezTo>
                  <a:cubicBezTo>
                    <a:pt x="696" y="88"/>
                    <a:pt x="677" y="103"/>
                    <a:pt x="653" y="115"/>
                  </a:cubicBezTo>
                  <a:cubicBezTo>
                    <a:pt x="629" y="127"/>
                    <a:pt x="615" y="134"/>
                    <a:pt x="570" y="150"/>
                  </a:cubicBezTo>
                  <a:lnTo>
                    <a:pt x="384" y="211"/>
                  </a:lnTo>
                  <a:lnTo>
                    <a:pt x="138" y="246"/>
                  </a:lnTo>
                  <a:lnTo>
                    <a:pt x="0" y="259"/>
                  </a:lnTo>
                  <a:close/>
                </a:path>
              </a:pathLst>
            </a:custGeom>
            <a:solidFill>
              <a:schemeClr val="accent1">
                <a:alpha val="50000"/>
              </a:schemeClr>
            </a:solidFill>
            <a:ln w="3175" cap="flat" cmpd="sng">
              <a:solidFill>
                <a:schemeClr val="tx1"/>
              </a:solidFill>
              <a:prstDash val="solid"/>
              <a:round/>
              <a:headEnd type="none" w="med" len="med"/>
              <a:tailEnd type="none" w="med" len="med"/>
            </a:ln>
            <a:effectLst/>
          </p:spPr>
          <p:txBody>
            <a:bodyPr>
              <a:spAutoFit/>
            </a:bodyPr>
            <a:lstStyle/>
            <a:p>
              <a:endParaRPr lang="en-IN">
                <a:latin typeface="Arial" pitchFamily="34" charset="0"/>
                <a:cs typeface="Arial" pitchFamily="34" charset="0"/>
              </a:endParaRPr>
            </a:p>
          </p:txBody>
        </p:sp>
        <p:sp>
          <p:nvSpPr>
            <p:cNvPr id="12" name="Freeform 27"/>
            <p:cNvSpPr>
              <a:spLocks/>
            </p:cNvSpPr>
            <p:nvPr/>
          </p:nvSpPr>
          <p:spPr bwMode="auto">
            <a:xfrm>
              <a:off x="3613" y="2995"/>
              <a:ext cx="848" cy="233"/>
            </a:xfrm>
            <a:custGeom>
              <a:avLst/>
              <a:gdLst/>
              <a:ahLst/>
              <a:cxnLst>
                <a:cxn ang="0">
                  <a:pos x="848" y="260"/>
                </a:cxn>
                <a:cxn ang="0">
                  <a:pos x="0" y="259"/>
                </a:cxn>
                <a:cxn ang="0">
                  <a:pos x="2" y="0"/>
                </a:cxn>
                <a:cxn ang="0">
                  <a:pos x="70" y="46"/>
                </a:cxn>
                <a:cxn ang="0">
                  <a:pos x="128" y="85"/>
                </a:cxn>
                <a:cxn ang="0">
                  <a:pos x="195" y="116"/>
                </a:cxn>
                <a:cxn ang="0">
                  <a:pos x="278" y="151"/>
                </a:cxn>
                <a:cxn ang="0">
                  <a:pos x="464" y="212"/>
                </a:cxn>
                <a:cxn ang="0">
                  <a:pos x="710" y="247"/>
                </a:cxn>
                <a:cxn ang="0">
                  <a:pos x="848" y="260"/>
                </a:cxn>
              </a:cxnLst>
              <a:rect l="0" t="0" r="r" b="b"/>
              <a:pathLst>
                <a:path w="848" h="260">
                  <a:moveTo>
                    <a:pt x="848" y="260"/>
                  </a:moveTo>
                  <a:lnTo>
                    <a:pt x="0" y="259"/>
                  </a:lnTo>
                  <a:lnTo>
                    <a:pt x="2" y="0"/>
                  </a:lnTo>
                  <a:cubicBezTo>
                    <a:pt x="37" y="24"/>
                    <a:pt x="49" y="33"/>
                    <a:pt x="70" y="46"/>
                  </a:cubicBezTo>
                  <a:cubicBezTo>
                    <a:pt x="91" y="60"/>
                    <a:pt x="107" y="73"/>
                    <a:pt x="128" y="85"/>
                  </a:cubicBezTo>
                  <a:cubicBezTo>
                    <a:pt x="149" y="97"/>
                    <a:pt x="170" y="105"/>
                    <a:pt x="195" y="116"/>
                  </a:cubicBezTo>
                  <a:cubicBezTo>
                    <a:pt x="220" y="127"/>
                    <a:pt x="233" y="135"/>
                    <a:pt x="278" y="151"/>
                  </a:cubicBezTo>
                  <a:lnTo>
                    <a:pt x="464" y="212"/>
                  </a:lnTo>
                  <a:lnTo>
                    <a:pt x="710" y="247"/>
                  </a:lnTo>
                  <a:lnTo>
                    <a:pt x="848" y="260"/>
                  </a:lnTo>
                  <a:close/>
                </a:path>
              </a:pathLst>
            </a:custGeom>
            <a:solidFill>
              <a:schemeClr val="accent1">
                <a:alpha val="50000"/>
              </a:schemeClr>
            </a:solidFill>
            <a:ln w="3175" cap="flat" cmpd="sng">
              <a:solidFill>
                <a:schemeClr val="tx1"/>
              </a:solidFill>
              <a:prstDash val="solid"/>
              <a:round/>
              <a:headEnd type="none" w="med" len="med"/>
              <a:tailEnd type="none" w="med" len="med"/>
            </a:ln>
            <a:effectLst/>
          </p:spPr>
          <p:txBody>
            <a:bodyPr>
              <a:spAutoFit/>
            </a:bodyPr>
            <a:lstStyle/>
            <a:p>
              <a:endParaRPr lang="en-IN">
                <a:latin typeface="Arial" pitchFamily="34" charset="0"/>
                <a:cs typeface="Arial" pitchFamily="34" charset="0"/>
              </a:endParaRPr>
            </a:p>
          </p:txBody>
        </p:sp>
        <p:grpSp>
          <p:nvGrpSpPr>
            <p:cNvPr id="13" name="Group 33"/>
            <p:cNvGrpSpPr>
              <a:grpSpLocks/>
            </p:cNvGrpSpPr>
            <p:nvPr/>
          </p:nvGrpSpPr>
          <p:grpSpPr bwMode="auto">
            <a:xfrm>
              <a:off x="2766" y="3179"/>
              <a:ext cx="288" cy="375"/>
              <a:chOff x="2457" y="2754"/>
              <a:chExt cx="288" cy="375"/>
            </a:xfrm>
          </p:grpSpPr>
          <p:sp>
            <p:nvSpPr>
              <p:cNvPr id="32" name="Text Box 11"/>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0</a:t>
                </a:r>
              </a:p>
            </p:txBody>
          </p:sp>
          <p:sp>
            <p:nvSpPr>
              <p:cNvPr id="33" name="Line 32"/>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4" name="Group 34"/>
            <p:cNvGrpSpPr>
              <a:grpSpLocks/>
            </p:cNvGrpSpPr>
            <p:nvPr/>
          </p:nvGrpSpPr>
          <p:grpSpPr bwMode="auto">
            <a:xfrm>
              <a:off x="3179" y="3179"/>
              <a:ext cx="288" cy="375"/>
              <a:chOff x="2457" y="2754"/>
              <a:chExt cx="288" cy="375"/>
            </a:xfrm>
          </p:grpSpPr>
          <p:sp>
            <p:nvSpPr>
              <p:cNvPr id="30" name="Text Box 35"/>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1</a:t>
                </a:r>
              </a:p>
            </p:txBody>
          </p:sp>
          <p:sp>
            <p:nvSpPr>
              <p:cNvPr id="31" name="Line 36"/>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5" name="Group 37"/>
            <p:cNvGrpSpPr>
              <a:grpSpLocks/>
            </p:cNvGrpSpPr>
            <p:nvPr/>
          </p:nvGrpSpPr>
          <p:grpSpPr bwMode="auto">
            <a:xfrm>
              <a:off x="3592" y="3179"/>
              <a:ext cx="288" cy="375"/>
              <a:chOff x="2457" y="2754"/>
              <a:chExt cx="288" cy="375"/>
            </a:xfrm>
          </p:grpSpPr>
          <p:sp>
            <p:nvSpPr>
              <p:cNvPr id="28" name="Text Box 38"/>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2</a:t>
                </a:r>
              </a:p>
            </p:txBody>
          </p:sp>
          <p:sp>
            <p:nvSpPr>
              <p:cNvPr id="29" name="Line 39"/>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6" name="Group 40"/>
            <p:cNvGrpSpPr>
              <a:grpSpLocks/>
            </p:cNvGrpSpPr>
            <p:nvPr/>
          </p:nvGrpSpPr>
          <p:grpSpPr bwMode="auto">
            <a:xfrm>
              <a:off x="4005" y="3179"/>
              <a:ext cx="288" cy="375"/>
              <a:chOff x="2457" y="2754"/>
              <a:chExt cx="288" cy="375"/>
            </a:xfrm>
          </p:grpSpPr>
          <p:sp>
            <p:nvSpPr>
              <p:cNvPr id="26" name="Text Box 41"/>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3</a:t>
                </a:r>
              </a:p>
            </p:txBody>
          </p:sp>
          <p:sp>
            <p:nvSpPr>
              <p:cNvPr id="27" name="Line 42"/>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7" name="Group 43"/>
            <p:cNvGrpSpPr>
              <a:grpSpLocks/>
            </p:cNvGrpSpPr>
            <p:nvPr/>
          </p:nvGrpSpPr>
          <p:grpSpPr bwMode="auto">
            <a:xfrm>
              <a:off x="1576" y="3179"/>
              <a:ext cx="288" cy="375"/>
              <a:chOff x="2457" y="2754"/>
              <a:chExt cx="288" cy="375"/>
            </a:xfrm>
          </p:grpSpPr>
          <p:sp>
            <p:nvSpPr>
              <p:cNvPr id="24" name="Text Box 44"/>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-3</a:t>
                </a:r>
              </a:p>
            </p:txBody>
          </p:sp>
          <p:sp>
            <p:nvSpPr>
              <p:cNvPr id="25" name="Line 45"/>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8" name="Group 46"/>
            <p:cNvGrpSpPr>
              <a:grpSpLocks/>
            </p:cNvGrpSpPr>
            <p:nvPr/>
          </p:nvGrpSpPr>
          <p:grpSpPr bwMode="auto">
            <a:xfrm>
              <a:off x="1989" y="3179"/>
              <a:ext cx="288" cy="375"/>
              <a:chOff x="2457" y="2754"/>
              <a:chExt cx="288" cy="375"/>
            </a:xfrm>
          </p:grpSpPr>
          <p:sp>
            <p:nvSpPr>
              <p:cNvPr id="22" name="Text Box 47"/>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-2</a:t>
                </a:r>
              </a:p>
            </p:txBody>
          </p:sp>
          <p:sp>
            <p:nvSpPr>
              <p:cNvPr id="23" name="Line 48"/>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9" name="Group 49"/>
            <p:cNvGrpSpPr>
              <a:grpSpLocks/>
            </p:cNvGrpSpPr>
            <p:nvPr/>
          </p:nvGrpSpPr>
          <p:grpSpPr bwMode="auto">
            <a:xfrm>
              <a:off x="2402" y="3179"/>
              <a:ext cx="288" cy="375"/>
              <a:chOff x="2457" y="2754"/>
              <a:chExt cx="288" cy="375"/>
            </a:xfrm>
          </p:grpSpPr>
          <p:sp>
            <p:nvSpPr>
              <p:cNvPr id="20" name="Text Box 50"/>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-1</a:t>
                </a:r>
              </a:p>
            </p:txBody>
          </p:sp>
          <p:sp>
            <p:nvSpPr>
              <p:cNvPr id="21" name="Line 51"/>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grpSp>
        <p:nvGrpSpPr>
          <p:cNvPr id="34" name="Group 70"/>
          <p:cNvGrpSpPr>
            <a:grpSpLocks/>
          </p:cNvGrpSpPr>
          <p:nvPr/>
        </p:nvGrpSpPr>
        <p:grpSpPr bwMode="auto">
          <a:xfrm>
            <a:off x="3233738" y="5643578"/>
            <a:ext cx="1219200" cy="1235075"/>
            <a:chOff x="2037" y="3254"/>
            <a:chExt cx="768" cy="778"/>
          </a:xfrm>
        </p:grpSpPr>
        <p:sp>
          <p:nvSpPr>
            <p:cNvPr id="35" name="Text Box 52"/>
            <p:cNvSpPr txBox="1">
              <a:spLocks noChangeArrowheads="1"/>
            </p:cNvSpPr>
            <p:nvPr/>
          </p:nvSpPr>
          <p:spPr bwMode="auto">
            <a:xfrm>
              <a:off x="2037" y="3590"/>
              <a:ext cx="768" cy="442"/>
            </a:xfrm>
            <a:prstGeom prst="rect">
              <a:avLst/>
            </a:prstGeom>
            <a:noFill/>
            <a:ln w="9525" algn="ctr">
              <a:noFill/>
              <a:miter lim="800000"/>
              <a:headEnd/>
              <a:tailEnd/>
            </a:ln>
            <a:effectLst/>
          </p:spPr>
          <p:txBody>
            <a:bodyPr>
              <a:spAutoFit/>
            </a:bodyPr>
            <a:lstStyle/>
            <a:p>
              <a:pPr algn="ctr"/>
              <a:r>
                <a:rPr lang="en-US" sz="2000" dirty="0">
                  <a:solidFill>
                    <a:srgbClr val="E11521"/>
                  </a:solidFill>
                  <a:latin typeface="Arial" pitchFamily="34" charset="0"/>
                  <a:cs typeface="Arial" pitchFamily="34" charset="0"/>
                </a:rPr>
                <a:t>Test statistic</a:t>
              </a:r>
            </a:p>
          </p:txBody>
        </p:sp>
        <p:sp>
          <p:nvSpPr>
            <p:cNvPr id="36" name="Line 53"/>
            <p:cNvSpPr>
              <a:spLocks noChangeShapeType="1"/>
            </p:cNvSpPr>
            <p:nvPr/>
          </p:nvSpPr>
          <p:spPr bwMode="auto">
            <a:xfrm flipH="1" flipV="1">
              <a:off x="2259" y="3254"/>
              <a:ext cx="162" cy="336"/>
            </a:xfrm>
            <a:prstGeom prst="line">
              <a:avLst/>
            </a:prstGeom>
            <a:noFill/>
            <a:ln w="9525">
              <a:solidFill>
                <a:schemeClr val="hlink"/>
              </a:solidFill>
              <a:round/>
              <a:headEnd/>
              <a:tailEnd/>
            </a:ln>
            <a:effectLst/>
          </p:spPr>
          <p:txBody>
            <a:bodyPr>
              <a:spAutoFit/>
            </a:bodyPr>
            <a:lstStyle/>
            <a:p>
              <a:endParaRPr lang="en-IN">
                <a:latin typeface="Arial" pitchFamily="34" charset="0"/>
                <a:cs typeface="Arial" pitchFamily="34" charset="0"/>
              </a:endParaRPr>
            </a:p>
          </p:txBody>
        </p:sp>
      </p:grpSp>
      <p:grpSp>
        <p:nvGrpSpPr>
          <p:cNvPr id="37" name="Group 69"/>
          <p:cNvGrpSpPr>
            <a:grpSpLocks/>
          </p:cNvGrpSpPr>
          <p:nvPr/>
        </p:nvGrpSpPr>
        <p:grpSpPr bwMode="auto">
          <a:xfrm>
            <a:off x="4833938" y="5551511"/>
            <a:ext cx="1219200" cy="1235075"/>
            <a:chOff x="3045" y="3254"/>
            <a:chExt cx="768" cy="778"/>
          </a:xfrm>
        </p:grpSpPr>
        <p:sp>
          <p:nvSpPr>
            <p:cNvPr id="38" name="Line 56"/>
            <p:cNvSpPr>
              <a:spLocks noChangeShapeType="1"/>
            </p:cNvSpPr>
            <p:nvPr/>
          </p:nvSpPr>
          <p:spPr bwMode="auto">
            <a:xfrm flipV="1">
              <a:off x="3447" y="3254"/>
              <a:ext cx="162" cy="336"/>
            </a:xfrm>
            <a:prstGeom prst="line">
              <a:avLst/>
            </a:prstGeom>
            <a:noFill/>
            <a:ln w="9525">
              <a:solidFill>
                <a:schemeClr val="hlink"/>
              </a:solidFill>
              <a:round/>
              <a:headEnd/>
              <a:tailEnd/>
            </a:ln>
            <a:effectLst/>
          </p:spPr>
          <p:txBody>
            <a:bodyPr>
              <a:spAutoFit/>
            </a:bodyPr>
            <a:lstStyle/>
            <a:p>
              <a:endParaRPr lang="en-IN">
                <a:latin typeface="Arial" pitchFamily="34" charset="0"/>
                <a:cs typeface="Arial" pitchFamily="34" charset="0"/>
              </a:endParaRPr>
            </a:p>
          </p:txBody>
        </p:sp>
        <p:sp>
          <p:nvSpPr>
            <p:cNvPr id="39" name="Text Box 57"/>
            <p:cNvSpPr txBox="1">
              <a:spLocks noChangeArrowheads="1"/>
            </p:cNvSpPr>
            <p:nvPr/>
          </p:nvSpPr>
          <p:spPr bwMode="auto">
            <a:xfrm>
              <a:off x="3045" y="3590"/>
              <a:ext cx="768" cy="442"/>
            </a:xfrm>
            <a:prstGeom prst="rect">
              <a:avLst/>
            </a:prstGeom>
            <a:noFill/>
            <a:ln w="9525" algn="ctr">
              <a:noFill/>
              <a:miter lim="800000"/>
              <a:headEnd/>
              <a:tailEnd/>
            </a:ln>
            <a:effectLst/>
          </p:spPr>
          <p:txBody>
            <a:bodyPr>
              <a:spAutoFit/>
            </a:bodyPr>
            <a:lstStyle/>
            <a:p>
              <a:pPr algn="ctr"/>
              <a:r>
                <a:rPr lang="en-US" sz="2000">
                  <a:solidFill>
                    <a:srgbClr val="E11521"/>
                  </a:solidFill>
                  <a:latin typeface="Arial" pitchFamily="34" charset="0"/>
                  <a:cs typeface="Arial" pitchFamily="34" charset="0"/>
                </a:rPr>
                <a:t>Test statistic</a:t>
              </a:r>
            </a:p>
          </p:txBody>
        </p:sp>
      </p:grpSp>
      <p:sp>
        <p:nvSpPr>
          <p:cNvPr id="40" name="Text Box 59"/>
          <p:cNvSpPr txBox="1">
            <a:spLocks noChangeArrowheads="1"/>
          </p:cNvSpPr>
          <p:nvPr/>
        </p:nvSpPr>
        <p:spPr bwMode="auto">
          <a:xfrm>
            <a:off x="357158" y="3000372"/>
            <a:ext cx="1752600" cy="837152"/>
          </a:xfrm>
          <a:prstGeom prst="rect">
            <a:avLst/>
          </a:prstGeom>
          <a:noFill/>
          <a:ln w="9525">
            <a:noFill/>
            <a:miter lim="800000"/>
            <a:headEnd/>
            <a:tailEnd/>
          </a:ln>
          <a:effectLst/>
        </p:spPr>
        <p:txBody>
          <a:bodyPr>
            <a:spAutoFit/>
          </a:bodyPr>
          <a:lstStyle/>
          <a:p>
            <a:pPr>
              <a:spcBef>
                <a:spcPct val="20000"/>
              </a:spcBef>
            </a:pPr>
            <a:r>
              <a:rPr lang="en-US" sz="2200" b="1" dirty="0">
                <a:latin typeface="Arial" pitchFamily="34" charset="0"/>
                <a:cs typeface="Arial" pitchFamily="34" charset="0"/>
              </a:rPr>
              <a:t>H</a:t>
            </a:r>
            <a:r>
              <a:rPr lang="en-US" sz="2200" b="1" baseline="-25000" dirty="0">
                <a:latin typeface="Arial" pitchFamily="34" charset="0"/>
                <a:cs typeface="Arial" pitchFamily="34" charset="0"/>
              </a:rPr>
              <a:t>0</a:t>
            </a:r>
            <a:r>
              <a:rPr lang="en-US" sz="2200" b="1" dirty="0">
                <a:latin typeface="Arial" pitchFamily="34" charset="0"/>
                <a:cs typeface="Arial" pitchFamily="34" charset="0"/>
              </a:rPr>
              <a:t>: </a:t>
            </a:r>
            <a:r>
              <a:rPr lang="el-GR" sz="2200" b="1" i="1" dirty="0">
                <a:latin typeface="Arial" pitchFamily="34" charset="0"/>
                <a:cs typeface="Arial" pitchFamily="34" charset="0"/>
              </a:rPr>
              <a:t>μ</a:t>
            </a:r>
            <a:r>
              <a:rPr lang="en-US" sz="2200" b="1" i="1" dirty="0">
                <a:latin typeface="Arial" pitchFamily="34" charset="0"/>
                <a:cs typeface="Arial" pitchFamily="34" charset="0"/>
              </a:rPr>
              <a:t> </a:t>
            </a:r>
            <a:r>
              <a:rPr lang="en-US" sz="2200" b="1" dirty="0">
                <a:latin typeface="Arial" pitchFamily="34" charset="0"/>
                <a:cs typeface="Arial" pitchFamily="34" charset="0"/>
              </a:rPr>
              <a:t>= </a:t>
            </a:r>
            <a:r>
              <a:rPr lang="en-US" sz="2200" b="1" i="1" dirty="0">
                <a:latin typeface="Arial" pitchFamily="34" charset="0"/>
                <a:cs typeface="Arial" pitchFamily="34" charset="0"/>
              </a:rPr>
              <a:t>k</a:t>
            </a:r>
            <a:endParaRPr lang="el-GR" sz="2200" b="1" i="1" dirty="0">
              <a:latin typeface="Arial" pitchFamily="34" charset="0"/>
              <a:cs typeface="Arial" pitchFamily="34" charset="0"/>
              <a:sym typeface="Symbol" pitchFamily="82" charset="2"/>
            </a:endParaRPr>
          </a:p>
          <a:p>
            <a:pPr>
              <a:spcBef>
                <a:spcPct val="20000"/>
              </a:spcBef>
            </a:pPr>
            <a:r>
              <a:rPr lang="en-US" sz="2200" b="1" dirty="0">
                <a:latin typeface="Arial" pitchFamily="34" charset="0"/>
                <a:cs typeface="Arial" pitchFamily="34" charset="0"/>
                <a:sym typeface="Symbol" pitchFamily="82" charset="2"/>
              </a:rPr>
              <a:t>H</a:t>
            </a:r>
            <a:r>
              <a:rPr lang="en-US" sz="2200" b="1" baseline="-25000" dirty="0">
                <a:latin typeface="Arial" pitchFamily="34" charset="0"/>
                <a:cs typeface="Arial" pitchFamily="34" charset="0"/>
              </a:rPr>
              <a:t>a</a:t>
            </a:r>
            <a:r>
              <a:rPr lang="en-US" sz="2200" b="1" dirty="0">
                <a:latin typeface="Arial" pitchFamily="34" charset="0"/>
                <a:cs typeface="Arial" pitchFamily="34" charset="0"/>
              </a:rPr>
              <a:t>: </a:t>
            </a:r>
            <a:r>
              <a:rPr lang="el-GR" sz="2200" b="1" i="1" dirty="0">
                <a:latin typeface="Arial" pitchFamily="34" charset="0"/>
                <a:cs typeface="Arial" pitchFamily="34" charset="0"/>
              </a:rPr>
              <a:t>μ</a:t>
            </a:r>
            <a:r>
              <a:rPr lang="en-US" sz="2200" b="1" i="1" dirty="0">
                <a:latin typeface="Arial" pitchFamily="34" charset="0"/>
                <a:cs typeface="Arial" pitchFamily="34" charset="0"/>
              </a:rPr>
              <a:t> </a:t>
            </a:r>
            <a:r>
              <a:rPr lang="en-US" sz="2200" b="1" dirty="0">
                <a:latin typeface="Arial" pitchFamily="34" charset="0"/>
                <a:cs typeface="Arial" pitchFamily="34" charset="0"/>
                <a:sym typeface="Symbol" pitchFamily="82" charset="2"/>
              </a:rPr>
              <a:t></a:t>
            </a:r>
            <a:r>
              <a:rPr lang="en-US" sz="2200" b="1" i="1" dirty="0">
                <a:latin typeface="Arial" pitchFamily="34" charset="0"/>
                <a:cs typeface="Arial" pitchFamily="34" charset="0"/>
                <a:sym typeface="Symbol" pitchFamily="82" charset="2"/>
              </a:rPr>
              <a:t> k</a:t>
            </a:r>
          </a:p>
        </p:txBody>
      </p:sp>
      <p:grpSp>
        <p:nvGrpSpPr>
          <p:cNvPr id="41" name="Group 67"/>
          <p:cNvGrpSpPr>
            <a:grpSpLocks/>
          </p:cNvGrpSpPr>
          <p:nvPr/>
        </p:nvGrpSpPr>
        <p:grpSpPr bwMode="auto">
          <a:xfrm>
            <a:off x="1295400" y="3890986"/>
            <a:ext cx="1752600" cy="1219200"/>
            <a:chOff x="1296" y="1824"/>
            <a:chExt cx="1104" cy="768"/>
          </a:xfrm>
        </p:grpSpPr>
        <p:sp>
          <p:nvSpPr>
            <p:cNvPr id="42" name="AutoShape 63"/>
            <p:cNvSpPr>
              <a:spLocks noChangeArrowheads="1"/>
            </p:cNvSpPr>
            <p:nvPr/>
          </p:nvSpPr>
          <p:spPr bwMode="auto">
            <a:xfrm>
              <a:off x="1296" y="1824"/>
              <a:ext cx="1104" cy="768"/>
            </a:xfrm>
            <a:prstGeom prst="wedgeRectCallout">
              <a:avLst>
                <a:gd name="adj1" fmla="val 61412"/>
                <a:gd name="adj2" fmla="val 73829"/>
              </a:avLst>
            </a:prstGeom>
            <a:solidFill>
              <a:schemeClr val="bg2"/>
            </a:solidFill>
            <a:ln w="9525" algn="ctr">
              <a:solidFill>
                <a:schemeClr val="tx1"/>
              </a:solidFill>
              <a:miter lim="800000"/>
              <a:headEnd/>
              <a:tailEnd/>
            </a:ln>
            <a:effectLst/>
          </p:spPr>
          <p:txBody>
            <a:bodyPr/>
            <a:lstStyle/>
            <a:p>
              <a:pPr algn="ctr"/>
              <a:endParaRPr lang="en-US">
                <a:latin typeface="Arial" pitchFamily="34" charset="0"/>
                <a:cs typeface="Arial" pitchFamily="34" charset="0"/>
              </a:endParaRPr>
            </a:p>
          </p:txBody>
        </p:sp>
        <p:sp>
          <p:nvSpPr>
            <p:cNvPr id="43" name="Text Box 62"/>
            <p:cNvSpPr txBox="1">
              <a:spLocks noChangeArrowheads="1"/>
            </p:cNvSpPr>
            <p:nvPr/>
          </p:nvSpPr>
          <p:spPr bwMode="auto">
            <a:xfrm>
              <a:off x="1296" y="1872"/>
              <a:ext cx="1104" cy="674"/>
            </a:xfrm>
            <a:prstGeom prst="rect">
              <a:avLst/>
            </a:prstGeom>
            <a:noFill/>
            <a:ln w="9525" algn="ctr">
              <a:noFill/>
              <a:miter lim="800000"/>
              <a:headEnd/>
              <a:tailEnd/>
            </a:ln>
            <a:effectLst/>
          </p:spPr>
          <p:txBody>
            <a:bodyPr>
              <a:spAutoFit/>
            </a:bodyPr>
            <a:lstStyle/>
            <a:p>
              <a:r>
                <a:rPr lang="en-US" sz="1600" i="1">
                  <a:latin typeface="Arial" pitchFamily="34" charset="0"/>
                  <a:cs typeface="Arial" pitchFamily="34" charset="0"/>
                </a:rPr>
                <a:t>P</a:t>
              </a:r>
              <a:r>
                <a:rPr lang="en-US" sz="1600">
                  <a:latin typeface="Arial" pitchFamily="34" charset="0"/>
                  <a:cs typeface="Arial" pitchFamily="34" charset="0"/>
                </a:rPr>
                <a:t>  is twice the area to the left of the negative test statistic.</a:t>
              </a:r>
              <a:endParaRPr lang="en-US" sz="1600" i="1">
                <a:latin typeface="Arial" pitchFamily="34" charset="0"/>
                <a:cs typeface="Arial" pitchFamily="34" charset="0"/>
              </a:endParaRPr>
            </a:p>
          </p:txBody>
        </p:sp>
      </p:grpSp>
      <p:grpSp>
        <p:nvGrpSpPr>
          <p:cNvPr id="44" name="Group 68"/>
          <p:cNvGrpSpPr>
            <a:grpSpLocks/>
          </p:cNvGrpSpPr>
          <p:nvPr/>
        </p:nvGrpSpPr>
        <p:grpSpPr bwMode="auto">
          <a:xfrm>
            <a:off x="6096000" y="3738586"/>
            <a:ext cx="1752600" cy="1219200"/>
            <a:chOff x="3840" y="1872"/>
            <a:chExt cx="1104" cy="768"/>
          </a:xfrm>
        </p:grpSpPr>
        <p:sp>
          <p:nvSpPr>
            <p:cNvPr id="45" name="AutoShape 64"/>
            <p:cNvSpPr>
              <a:spLocks noChangeArrowheads="1"/>
            </p:cNvSpPr>
            <p:nvPr/>
          </p:nvSpPr>
          <p:spPr bwMode="auto">
            <a:xfrm>
              <a:off x="3840" y="1872"/>
              <a:ext cx="1104" cy="768"/>
            </a:xfrm>
            <a:prstGeom prst="wedgeRectCallout">
              <a:avLst>
                <a:gd name="adj1" fmla="val -63315"/>
                <a:gd name="adj2" fmla="val 81120"/>
              </a:avLst>
            </a:prstGeom>
            <a:solidFill>
              <a:schemeClr val="bg2"/>
            </a:solidFill>
            <a:ln w="9525" algn="ctr">
              <a:solidFill>
                <a:schemeClr val="tx1"/>
              </a:solidFill>
              <a:miter lim="800000"/>
              <a:headEnd/>
              <a:tailEnd/>
            </a:ln>
            <a:effectLst/>
          </p:spPr>
          <p:txBody>
            <a:bodyPr/>
            <a:lstStyle/>
            <a:p>
              <a:pPr algn="ctr"/>
              <a:endParaRPr lang="en-US">
                <a:latin typeface="Arial" pitchFamily="34" charset="0"/>
                <a:cs typeface="Arial" pitchFamily="34" charset="0"/>
              </a:endParaRPr>
            </a:p>
          </p:txBody>
        </p:sp>
        <p:sp>
          <p:nvSpPr>
            <p:cNvPr id="46" name="Text Box 65"/>
            <p:cNvSpPr txBox="1">
              <a:spLocks noChangeArrowheads="1"/>
            </p:cNvSpPr>
            <p:nvPr/>
          </p:nvSpPr>
          <p:spPr bwMode="auto">
            <a:xfrm>
              <a:off x="3840" y="1920"/>
              <a:ext cx="1104" cy="674"/>
            </a:xfrm>
            <a:prstGeom prst="rect">
              <a:avLst/>
            </a:prstGeom>
            <a:noFill/>
            <a:ln w="9525" algn="ctr">
              <a:noFill/>
              <a:miter lim="800000"/>
              <a:headEnd/>
              <a:tailEnd/>
            </a:ln>
            <a:effectLst/>
          </p:spPr>
          <p:txBody>
            <a:bodyPr>
              <a:spAutoFit/>
            </a:bodyPr>
            <a:lstStyle/>
            <a:p>
              <a:r>
                <a:rPr lang="en-US" sz="1600" i="1">
                  <a:latin typeface="Arial" pitchFamily="34" charset="0"/>
                  <a:cs typeface="Arial" pitchFamily="34" charset="0"/>
                </a:rPr>
                <a:t>P </a:t>
              </a:r>
              <a:r>
                <a:rPr lang="en-US" sz="1600">
                  <a:latin typeface="Arial" pitchFamily="34" charset="0"/>
                  <a:cs typeface="Arial" pitchFamily="34" charset="0"/>
                </a:rPr>
                <a:t> is twice the area to the right of the positive test statistic.</a:t>
              </a:r>
              <a:endParaRPr lang="en-US" sz="1600" i="1">
                <a:latin typeface="Arial" pitchFamily="34" charset="0"/>
                <a:cs typeface="Arial" pitchFamily="34" charset="0"/>
              </a:endParaRPr>
            </a:p>
          </p:txBody>
        </p:sp>
      </p:grpSp>
      <p:graphicFrame>
        <p:nvGraphicFramePr>
          <p:cNvPr id="47" name="Object 76"/>
          <p:cNvGraphicFramePr>
            <a:graphicFrameLocks noChangeAspect="1"/>
          </p:cNvGraphicFramePr>
          <p:nvPr>
            <p:ph idx="1"/>
          </p:nvPr>
        </p:nvGraphicFramePr>
        <p:xfrm>
          <a:off x="4192586" y="2176458"/>
          <a:ext cx="236538" cy="609600"/>
        </p:xfrm>
        <a:graphic>
          <a:graphicData uri="http://schemas.openxmlformats.org/presentationml/2006/ole">
            <p:oleObj spid="_x0000_s73730" name="Equation" r:id="rId4" imgW="1522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1000"/>
                                  </p:stCondLst>
                                  <p:childTnLst>
                                    <p:set>
                                      <p:cBhvr>
                                        <p:cTn id="13" dur="1" fill="hold">
                                          <p:stCondLst>
                                            <p:cond delay="0"/>
                                          </p:stCondLst>
                                        </p:cTn>
                                        <p:tgtEl>
                                          <p:spTgt spid="34"/>
                                        </p:tgtEl>
                                        <p:attrNameLst>
                                          <p:attrName>style.visibility</p:attrName>
                                        </p:attrNameLst>
                                      </p:cBhvr>
                                      <p:to>
                                        <p:strVal val="visible"/>
                                      </p:to>
                                    </p:set>
                                    <p:animEffect transition="in" filter="wipe(down)">
                                      <p:cBhvr>
                                        <p:cTn id="14" dur="1000"/>
                                        <p:tgtEl>
                                          <p:spTgt spid="34"/>
                                        </p:tgtEl>
                                      </p:cBhvr>
                                    </p:animEffect>
                                  </p:childTnLst>
                                </p:cTn>
                              </p:par>
                            </p:childTnLst>
                          </p:cTn>
                        </p:par>
                        <p:par>
                          <p:cTn id="15" fill="hold">
                            <p:stCondLst>
                              <p:cond delay="2000"/>
                            </p:stCondLst>
                            <p:childTnLst>
                              <p:par>
                                <p:cTn id="16" presetID="22" presetClass="entr" presetSubtype="4" fill="hold" nodeType="afterEffect">
                                  <p:stCondLst>
                                    <p:cond delay="500"/>
                                  </p:stCondLst>
                                  <p:childTnLst>
                                    <p:set>
                                      <p:cBhvr>
                                        <p:cTn id="17" dur="1" fill="hold">
                                          <p:stCondLst>
                                            <p:cond delay="0"/>
                                          </p:stCondLst>
                                        </p:cTn>
                                        <p:tgtEl>
                                          <p:spTgt spid="37"/>
                                        </p:tgtEl>
                                        <p:attrNameLst>
                                          <p:attrName>style.visibility</p:attrName>
                                        </p:attrNameLst>
                                      </p:cBhvr>
                                      <p:to>
                                        <p:strVal val="visible"/>
                                      </p:to>
                                    </p:set>
                                    <p:animEffect transition="in" filter="wipe(down)">
                                      <p:cBhvr>
                                        <p:cTn id="18" dur="1000"/>
                                        <p:tgtEl>
                                          <p:spTgt spid="37"/>
                                        </p:tgtEl>
                                      </p:cBhvr>
                                    </p:animEffect>
                                  </p:childTnLst>
                                </p:cTn>
                              </p:par>
                            </p:childTnLst>
                          </p:cTn>
                        </p:par>
                        <p:par>
                          <p:cTn id="19" fill="hold">
                            <p:stCondLst>
                              <p:cond delay="3500"/>
                            </p:stCondLst>
                            <p:childTnLst>
                              <p:par>
                                <p:cTn id="20" presetID="22" presetClass="entr" presetSubtype="1" fill="hold" nodeType="afterEffect">
                                  <p:stCondLst>
                                    <p:cond delay="100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1000"/>
                                        <p:tgtEl>
                                          <p:spTgt spid="41"/>
                                        </p:tgtEl>
                                      </p:cBhvr>
                                    </p:animEffect>
                                  </p:childTnLst>
                                </p:cTn>
                              </p:par>
                            </p:childTnLst>
                          </p:cTn>
                        </p:par>
                        <p:par>
                          <p:cTn id="23" fill="hold">
                            <p:stCondLst>
                              <p:cond delay="5500"/>
                            </p:stCondLst>
                            <p:childTnLst>
                              <p:par>
                                <p:cTn id="24" presetID="22" presetClass="entr" presetSubtype="1" fill="hold" nodeType="afterEffect">
                                  <p:stCondLst>
                                    <p:cond delay="1000"/>
                                  </p:stCondLst>
                                  <p:childTnLst>
                                    <p:set>
                                      <p:cBhvr>
                                        <p:cTn id="25" dur="1" fill="hold">
                                          <p:stCondLst>
                                            <p:cond delay="0"/>
                                          </p:stCondLst>
                                        </p:cTn>
                                        <p:tgtEl>
                                          <p:spTgt spid="44"/>
                                        </p:tgtEl>
                                        <p:attrNameLst>
                                          <p:attrName>style.visibility</p:attrName>
                                        </p:attrNameLst>
                                      </p:cBhvr>
                                      <p:to>
                                        <p:strVal val="visible"/>
                                      </p:to>
                                    </p:set>
                                    <p:animEffect transition="in" filter="wipe(up)">
                                      <p:cBhvr>
                                        <p:cTn id="26"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9144000" cy="990600"/>
          </a:xfrm>
        </p:spPr>
        <p:txBody>
          <a:bodyPr/>
          <a:lstStyle/>
          <a:p>
            <a:r>
              <a:rPr lang="en-US" altLang="en-US" b="1">
                <a:solidFill>
                  <a:srgbClr val="C00000"/>
                </a:solidFill>
                <a:latin typeface="Arial" pitchFamily="34" charset="0"/>
                <a:cs typeface="Arial" pitchFamily="34" charset="0"/>
              </a:rPr>
              <a:t>Right-tailed Test</a:t>
            </a:r>
          </a:p>
        </p:txBody>
      </p:sp>
      <p:sp>
        <p:nvSpPr>
          <p:cNvPr id="5" name="Text Box 3"/>
          <p:cNvSpPr txBox="1">
            <a:spLocks noChangeArrowheads="1"/>
          </p:cNvSpPr>
          <p:nvPr/>
        </p:nvSpPr>
        <p:spPr bwMode="auto">
          <a:xfrm>
            <a:off x="271463" y="1300154"/>
            <a:ext cx="8474075" cy="914400"/>
          </a:xfrm>
          <a:prstGeom prst="rect">
            <a:avLst/>
          </a:prstGeom>
          <a:noFill/>
          <a:ln w="57150" cmpd="thickThin">
            <a:noFill/>
            <a:miter lim="800000"/>
            <a:headEnd/>
            <a:tailEnd/>
          </a:ln>
          <a:effectLst/>
        </p:spPr>
        <p:txBody>
          <a:bodyPr/>
          <a:lstStyle/>
          <a:p>
            <a:pPr eaLnBrk="0" hangingPunct="0">
              <a:lnSpc>
                <a:spcPct val="150000"/>
              </a:lnSpc>
              <a:spcBef>
                <a:spcPct val="0"/>
              </a:spcBef>
            </a:pPr>
            <a:r>
              <a:rPr lang="en-US" altLang="en-US" sz="2400" b="1" dirty="0" smtClean="0">
                <a:latin typeface="Arial" pitchFamily="34" charset="0"/>
                <a:cs typeface="Arial" pitchFamily="34" charset="0"/>
              </a:rPr>
              <a:t>If </a:t>
            </a:r>
            <a:r>
              <a:rPr lang="en-US" altLang="en-US" sz="2400" b="1" dirty="0">
                <a:latin typeface="Arial" pitchFamily="34" charset="0"/>
                <a:cs typeface="Arial" pitchFamily="34" charset="0"/>
              </a:rPr>
              <a:t>the alternative hypothesis contains the greater-than symbol (</a:t>
            </a:r>
            <a:r>
              <a:rPr lang="en-US" altLang="en-US" sz="2400" b="1" dirty="0">
                <a:latin typeface="Arial" pitchFamily="34" charset="0"/>
                <a:cs typeface="Arial" pitchFamily="34" charset="0"/>
                <a:sym typeface="Symbol" pitchFamily="82" charset="2"/>
              </a:rPr>
              <a:t>&gt;), the hypothesis test is a </a:t>
            </a:r>
            <a:r>
              <a:rPr lang="en-US" altLang="en-US" sz="2400" b="1" dirty="0">
                <a:solidFill>
                  <a:schemeClr val="folHlink"/>
                </a:solidFill>
                <a:latin typeface="Arial" pitchFamily="34" charset="0"/>
                <a:cs typeface="Arial" pitchFamily="34" charset="0"/>
              </a:rPr>
              <a:t>right-tailed test</a:t>
            </a:r>
            <a:r>
              <a:rPr lang="en-US" altLang="en-US" sz="2400" b="1" dirty="0">
                <a:latin typeface="Arial" pitchFamily="34" charset="0"/>
                <a:cs typeface="Arial" pitchFamily="34" charset="0"/>
              </a:rPr>
              <a:t>.  </a:t>
            </a:r>
            <a:endParaRPr lang="en-US" altLang="en-US" sz="2400" b="1" dirty="0">
              <a:latin typeface="Arial" pitchFamily="34" charset="0"/>
              <a:cs typeface="Arial" pitchFamily="34" charset="0"/>
              <a:sym typeface="MS Reference 2" pitchFamily="2" charset="2"/>
            </a:endParaRPr>
          </a:p>
        </p:txBody>
      </p:sp>
      <p:grpSp>
        <p:nvGrpSpPr>
          <p:cNvPr id="6" name="Group 46"/>
          <p:cNvGrpSpPr>
            <a:grpSpLocks/>
          </p:cNvGrpSpPr>
          <p:nvPr/>
        </p:nvGrpSpPr>
        <p:grpSpPr bwMode="auto">
          <a:xfrm>
            <a:off x="1252538" y="2857496"/>
            <a:ext cx="6878637" cy="3286148"/>
            <a:chOff x="789" y="2150"/>
            <a:chExt cx="4333" cy="1404"/>
          </a:xfrm>
        </p:grpSpPr>
        <p:pic>
          <p:nvPicPr>
            <p:cNvPr id="7" name="Picture 5"/>
            <p:cNvPicPr>
              <a:picLocks noChangeAspect="1" noChangeArrowheads="1"/>
            </p:cNvPicPr>
            <p:nvPr/>
          </p:nvPicPr>
          <p:blipFill>
            <a:blip r:embed="rId2"/>
            <a:srcRect/>
            <a:stretch>
              <a:fillRect/>
            </a:stretch>
          </p:blipFill>
          <p:spPr bwMode="auto">
            <a:xfrm>
              <a:off x="1365" y="2150"/>
              <a:ext cx="3132" cy="1104"/>
            </a:xfrm>
            <a:prstGeom prst="rect">
              <a:avLst/>
            </a:prstGeom>
            <a:noFill/>
          </p:spPr>
        </p:pic>
        <p:sp>
          <p:nvSpPr>
            <p:cNvPr id="8" name="Line 6"/>
            <p:cNvSpPr>
              <a:spLocks noChangeShapeType="1"/>
            </p:cNvSpPr>
            <p:nvPr/>
          </p:nvSpPr>
          <p:spPr bwMode="auto">
            <a:xfrm>
              <a:off x="789" y="3257"/>
              <a:ext cx="4333" cy="0"/>
            </a:xfrm>
            <a:prstGeom prst="line">
              <a:avLst/>
            </a:prstGeom>
            <a:noFill/>
            <a:ln w="9525">
              <a:solidFill>
                <a:schemeClr val="tx1"/>
              </a:solidFill>
              <a:round/>
              <a:headEnd type="triangle" w="med" len="med"/>
              <a:tailEnd type="triangle" w="med" len="med"/>
            </a:ln>
            <a:effectLst/>
          </p:spPr>
          <p:txBody>
            <a:bodyPr wrap="none" anchor="ctr"/>
            <a:lstStyle/>
            <a:p>
              <a:endParaRPr lang="en-IN">
                <a:latin typeface="Arial" pitchFamily="34" charset="0"/>
                <a:cs typeface="Arial" pitchFamily="34" charset="0"/>
              </a:endParaRPr>
            </a:p>
          </p:txBody>
        </p:sp>
        <p:sp>
          <p:nvSpPr>
            <p:cNvPr id="9" name="Freeform 7"/>
            <p:cNvSpPr>
              <a:spLocks/>
            </p:cNvSpPr>
            <p:nvPr/>
          </p:nvSpPr>
          <p:spPr bwMode="auto">
            <a:xfrm>
              <a:off x="1438" y="2158"/>
              <a:ext cx="2175" cy="1094"/>
            </a:xfrm>
            <a:custGeom>
              <a:avLst/>
              <a:gdLst/>
              <a:ahLst/>
              <a:cxnLst>
                <a:cxn ang="0">
                  <a:pos x="0" y="1094"/>
                </a:cxn>
                <a:cxn ang="0">
                  <a:pos x="168" y="1077"/>
                </a:cxn>
                <a:cxn ang="0">
                  <a:pos x="288" y="1063"/>
                </a:cxn>
                <a:cxn ang="0">
                  <a:pos x="494" y="1010"/>
                </a:cxn>
                <a:cxn ang="0">
                  <a:pos x="595" y="967"/>
                </a:cxn>
                <a:cxn ang="0">
                  <a:pos x="732" y="895"/>
                </a:cxn>
                <a:cxn ang="0">
                  <a:pos x="813" y="826"/>
                </a:cxn>
                <a:cxn ang="0">
                  <a:pos x="897" y="746"/>
                </a:cxn>
                <a:cxn ang="0">
                  <a:pos x="947" y="684"/>
                </a:cxn>
                <a:cxn ang="0">
                  <a:pos x="1017" y="588"/>
                </a:cxn>
                <a:cxn ang="0">
                  <a:pos x="1029" y="564"/>
                </a:cxn>
                <a:cxn ang="0">
                  <a:pos x="1079" y="476"/>
                </a:cxn>
                <a:cxn ang="0">
                  <a:pos x="1127" y="380"/>
                </a:cxn>
                <a:cxn ang="0">
                  <a:pos x="1175" y="284"/>
                </a:cxn>
                <a:cxn ang="0">
                  <a:pos x="1235" y="176"/>
                </a:cxn>
                <a:cxn ang="0">
                  <a:pos x="1283" y="104"/>
                </a:cxn>
                <a:cxn ang="0">
                  <a:pos x="1327" y="56"/>
                </a:cxn>
                <a:cxn ang="0">
                  <a:pos x="1379" y="28"/>
                </a:cxn>
                <a:cxn ang="0">
                  <a:pos x="1463" y="0"/>
                </a:cxn>
                <a:cxn ang="0">
                  <a:pos x="1523" y="0"/>
                </a:cxn>
                <a:cxn ang="0">
                  <a:pos x="1603" y="28"/>
                </a:cxn>
                <a:cxn ang="0">
                  <a:pos x="1691" y="92"/>
                </a:cxn>
                <a:cxn ang="0">
                  <a:pos x="1763" y="180"/>
                </a:cxn>
                <a:cxn ang="0">
                  <a:pos x="1859" y="368"/>
                </a:cxn>
                <a:cxn ang="0">
                  <a:pos x="1907" y="472"/>
                </a:cxn>
                <a:cxn ang="0">
                  <a:pos x="1951" y="564"/>
                </a:cxn>
                <a:cxn ang="0">
                  <a:pos x="1991" y="620"/>
                </a:cxn>
                <a:cxn ang="0">
                  <a:pos x="2063" y="720"/>
                </a:cxn>
                <a:cxn ang="0">
                  <a:pos x="2115" y="778"/>
                </a:cxn>
                <a:cxn ang="0">
                  <a:pos x="2175" y="832"/>
                </a:cxn>
                <a:cxn ang="0">
                  <a:pos x="2169" y="1094"/>
                </a:cxn>
                <a:cxn ang="0">
                  <a:pos x="0" y="1094"/>
                </a:cxn>
              </a:cxnLst>
              <a:rect l="0" t="0" r="r" b="b"/>
              <a:pathLst>
                <a:path w="2175" h="1094">
                  <a:moveTo>
                    <a:pt x="0" y="1094"/>
                  </a:moveTo>
                  <a:lnTo>
                    <a:pt x="168" y="1077"/>
                  </a:lnTo>
                  <a:lnTo>
                    <a:pt x="288" y="1063"/>
                  </a:lnTo>
                  <a:lnTo>
                    <a:pt x="494" y="1010"/>
                  </a:lnTo>
                  <a:lnTo>
                    <a:pt x="595" y="967"/>
                  </a:lnTo>
                  <a:lnTo>
                    <a:pt x="732" y="895"/>
                  </a:lnTo>
                  <a:lnTo>
                    <a:pt x="813" y="826"/>
                  </a:lnTo>
                  <a:lnTo>
                    <a:pt x="897" y="746"/>
                  </a:lnTo>
                  <a:lnTo>
                    <a:pt x="947" y="684"/>
                  </a:lnTo>
                  <a:lnTo>
                    <a:pt x="1017" y="588"/>
                  </a:lnTo>
                  <a:lnTo>
                    <a:pt x="1029" y="564"/>
                  </a:lnTo>
                  <a:lnTo>
                    <a:pt x="1079" y="476"/>
                  </a:lnTo>
                  <a:lnTo>
                    <a:pt x="1127" y="380"/>
                  </a:lnTo>
                  <a:lnTo>
                    <a:pt x="1175" y="284"/>
                  </a:lnTo>
                  <a:lnTo>
                    <a:pt x="1235" y="176"/>
                  </a:lnTo>
                  <a:lnTo>
                    <a:pt x="1283" y="104"/>
                  </a:lnTo>
                  <a:lnTo>
                    <a:pt x="1327" y="56"/>
                  </a:lnTo>
                  <a:lnTo>
                    <a:pt x="1379" y="28"/>
                  </a:lnTo>
                  <a:lnTo>
                    <a:pt x="1463" y="0"/>
                  </a:lnTo>
                  <a:lnTo>
                    <a:pt x="1523" y="0"/>
                  </a:lnTo>
                  <a:lnTo>
                    <a:pt x="1603" y="28"/>
                  </a:lnTo>
                  <a:lnTo>
                    <a:pt x="1691" y="92"/>
                  </a:lnTo>
                  <a:lnTo>
                    <a:pt x="1763" y="180"/>
                  </a:lnTo>
                  <a:lnTo>
                    <a:pt x="1859" y="368"/>
                  </a:lnTo>
                  <a:lnTo>
                    <a:pt x="1907" y="472"/>
                  </a:lnTo>
                  <a:lnTo>
                    <a:pt x="1951" y="564"/>
                  </a:lnTo>
                  <a:lnTo>
                    <a:pt x="1991" y="620"/>
                  </a:lnTo>
                  <a:lnTo>
                    <a:pt x="2063" y="720"/>
                  </a:lnTo>
                  <a:lnTo>
                    <a:pt x="2115" y="778"/>
                  </a:lnTo>
                  <a:lnTo>
                    <a:pt x="2175" y="832"/>
                  </a:lnTo>
                  <a:lnTo>
                    <a:pt x="2169" y="1094"/>
                  </a:lnTo>
                  <a:lnTo>
                    <a:pt x="0" y="1094"/>
                  </a:lnTo>
                  <a:close/>
                </a:path>
              </a:pathLst>
            </a:custGeom>
            <a:solidFill>
              <a:schemeClr val="accent2">
                <a:alpha val="60001"/>
              </a:schemeClr>
            </a:solidFill>
            <a:ln w="9525">
              <a:solidFill>
                <a:schemeClr val="tx1"/>
              </a:solidFill>
              <a:round/>
              <a:headEnd/>
              <a:tailEnd/>
            </a:ln>
            <a:effectLst/>
          </p:spPr>
          <p:txBody>
            <a:bodyPr wrap="none"/>
            <a:lstStyle/>
            <a:p>
              <a:endParaRPr lang="en-IN">
                <a:latin typeface="Arial" pitchFamily="34" charset="0"/>
                <a:cs typeface="Arial" pitchFamily="34" charset="0"/>
              </a:endParaRPr>
            </a:p>
          </p:txBody>
        </p:sp>
        <p:sp>
          <p:nvSpPr>
            <p:cNvPr id="11" name="Freeform 10"/>
            <p:cNvSpPr>
              <a:spLocks/>
            </p:cNvSpPr>
            <p:nvPr/>
          </p:nvSpPr>
          <p:spPr bwMode="auto">
            <a:xfrm>
              <a:off x="3613" y="2995"/>
              <a:ext cx="848" cy="233"/>
            </a:xfrm>
            <a:custGeom>
              <a:avLst/>
              <a:gdLst/>
              <a:ahLst/>
              <a:cxnLst>
                <a:cxn ang="0">
                  <a:pos x="848" y="260"/>
                </a:cxn>
                <a:cxn ang="0">
                  <a:pos x="0" y="259"/>
                </a:cxn>
                <a:cxn ang="0">
                  <a:pos x="2" y="0"/>
                </a:cxn>
                <a:cxn ang="0">
                  <a:pos x="70" y="46"/>
                </a:cxn>
                <a:cxn ang="0">
                  <a:pos x="128" y="85"/>
                </a:cxn>
                <a:cxn ang="0">
                  <a:pos x="195" y="116"/>
                </a:cxn>
                <a:cxn ang="0">
                  <a:pos x="278" y="151"/>
                </a:cxn>
                <a:cxn ang="0">
                  <a:pos x="464" y="212"/>
                </a:cxn>
                <a:cxn ang="0">
                  <a:pos x="710" y="247"/>
                </a:cxn>
                <a:cxn ang="0">
                  <a:pos x="848" y="260"/>
                </a:cxn>
              </a:cxnLst>
              <a:rect l="0" t="0" r="r" b="b"/>
              <a:pathLst>
                <a:path w="848" h="260">
                  <a:moveTo>
                    <a:pt x="848" y="260"/>
                  </a:moveTo>
                  <a:lnTo>
                    <a:pt x="0" y="259"/>
                  </a:lnTo>
                  <a:lnTo>
                    <a:pt x="2" y="0"/>
                  </a:lnTo>
                  <a:cubicBezTo>
                    <a:pt x="37" y="24"/>
                    <a:pt x="49" y="33"/>
                    <a:pt x="70" y="46"/>
                  </a:cubicBezTo>
                  <a:cubicBezTo>
                    <a:pt x="91" y="60"/>
                    <a:pt x="107" y="73"/>
                    <a:pt x="128" y="85"/>
                  </a:cubicBezTo>
                  <a:cubicBezTo>
                    <a:pt x="149" y="97"/>
                    <a:pt x="170" y="105"/>
                    <a:pt x="195" y="116"/>
                  </a:cubicBezTo>
                  <a:cubicBezTo>
                    <a:pt x="220" y="127"/>
                    <a:pt x="233" y="135"/>
                    <a:pt x="278" y="151"/>
                  </a:cubicBezTo>
                  <a:lnTo>
                    <a:pt x="464" y="212"/>
                  </a:lnTo>
                  <a:lnTo>
                    <a:pt x="710" y="247"/>
                  </a:lnTo>
                  <a:lnTo>
                    <a:pt x="848" y="260"/>
                  </a:lnTo>
                  <a:close/>
                </a:path>
              </a:pathLst>
            </a:custGeom>
            <a:solidFill>
              <a:schemeClr val="accent1">
                <a:alpha val="50000"/>
              </a:schemeClr>
            </a:solidFill>
            <a:ln w="3175" cap="flat" cmpd="sng">
              <a:solidFill>
                <a:schemeClr val="tx1"/>
              </a:solidFill>
              <a:prstDash val="solid"/>
              <a:round/>
              <a:headEnd type="none" w="med" len="med"/>
              <a:tailEnd type="none" w="med" len="med"/>
            </a:ln>
            <a:effectLst/>
          </p:spPr>
          <p:txBody>
            <a:bodyPr>
              <a:spAutoFit/>
            </a:bodyPr>
            <a:lstStyle/>
            <a:p>
              <a:endParaRPr lang="en-IN">
                <a:latin typeface="Arial" pitchFamily="34" charset="0"/>
                <a:cs typeface="Arial" pitchFamily="34" charset="0"/>
              </a:endParaRPr>
            </a:p>
          </p:txBody>
        </p:sp>
        <p:grpSp>
          <p:nvGrpSpPr>
            <p:cNvPr id="12" name="Group 11"/>
            <p:cNvGrpSpPr>
              <a:grpSpLocks/>
            </p:cNvGrpSpPr>
            <p:nvPr/>
          </p:nvGrpSpPr>
          <p:grpSpPr bwMode="auto">
            <a:xfrm>
              <a:off x="2766" y="3179"/>
              <a:ext cx="288" cy="375"/>
              <a:chOff x="2457" y="2754"/>
              <a:chExt cx="288" cy="375"/>
            </a:xfrm>
          </p:grpSpPr>
          <p:sp>
            <p:nvSpPr>
              <p:cNvPr id="31" name="Text Box 12"/>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0</a:t>
                </a:r>
              </a:p>
            </p:txBody>
          </p:sp>
          <p:sp>
            <p:nvSpPr>
              <p:cNvPr id="32" name="Line 13"/>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3" name="Group 14"/>
            <p:cNvGrpSpPr>
              <a:grpSpLocks/>
            </p:cNvGrpSpPr>
            <p:nvPr/>
          </p:nvGrpSpPr>
          <p:grpSpPr bwMode="auto">
            <a:xfrm>
              <a:off x="3179" y="3179"/>
              <a:ext cx="288" cy="375"/>
              <a:chOff x="2457" y="2754"/>
              <a:chExt cx="288" cy="375"/>
            </a:xfrm>
          </p:grpSpPr>
          <p:sp>
            <p:nvSpPr>
              <p:cNvPr id="29" name="Text Box 15"/>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1</a:t>
                </a:r>
              </a:p>
            </p:txBody>
          </p:sp>
          <p:sp>
            <p:nvSpPr>
              <p:cNvPr id="30" name="Line 16"/>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4" name="Group 17"/>
            <p:cNvGrpSpPr>
              <a:grpSpLocks/>
            </p:cNvGrpSpPr>
            <p:nvPr/>
          </p:nvGrpSpPr>
          <p:grpSpPr bwMode="auto">
            <a:xfrm>
              <a:off x="3592" y="3179"/>
              <a:ext cx="288" cy="375"/>
              <a:chOff x="2457" y="2754"/>
              <a:chExt cx="288" cy="375"/>
            </a:xfrm>
          </p:grpSpPr>
          <p:sp>
            <p:nvSpPr>
              <p:cNvPr id="27" name="Text Box 18"/>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2</a:t>
                </a:r>
              </a:p>
            </p:txBody>
          </p:sp>
          <p:sp>
            <p:nvSpPr>
              <p:cNvPr id="28" name="Line 19"/>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5" name="Group 20"/>
            <p:cNvGrpSpPr>
              <a:grpSpLocks/>
            </p:cNvGrpSpPr>
            <p:nvPr/>
          </p:nvGrpSpPr>
          <p:grpSpPr bwMode="auto">
            <a:xfrm>
              <a:off x="4005" y="3179"/>
              <a:ext cx="288" cy="375"/>
              <a:chOff x="2457" y="2754"/>
              <a:chExt cx="288" cy="375"/>
            </a:xfrm>
          </p:grpSpPr>
          <p:sp>
            <p:nvSpPr>
              <p:cNvPr id="25" name="Text Box 21"/>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3</a:t>
                </a:r>
              </a:p>
            </p:txBody>
          </p:sp>
          <p:sp>
            <p:nvSpPr>
              <p:cNvPr id="26" name="Line 22"/>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6" name="Group 23"/>
            <p:cNvGrpSpPr>
              <a:grpSpLocks/>
            </p:cNvGrpSpPr>
            <p:nvPr/>
          </p:nvGrpSpPr>
          <p:grpSpPr bwMode="auto">
            <a:xfrm>
              <a:off x="1576" y="3179"/>
              <a:ext cx="288" cy="375"/>
              <a:chOff x="2457" y="2754"/>
              <a:chExt cx="288" cy="375"/>
            </a:xfrm>
          </p:grpSpPr>
          <p:sp>
            <p:nvSpPr>
              <p:cNvPr id="23" name="Text Box 24"/>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-3</a:t>
                </a:r>
              </a:p>
            </p:txBody>
          </p:sp>
          <p:sp>
            <p:nvSpPr>
              <p:cNvPr id="24" name="Line 25"/>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7" name="Group 26"/>
            <p:cNvGrpSpPr>
              <a:grpSpLocks/>
            </p:cNvGrpSpPr>
            <p:nvPr/>
          </p:nvGrpSpPr>
          <p:grpSpPr bwMode="auto">
            <a:xfrm>
              <a:off x="1989" y="3179"/>
              <a:ext cx="288" cy="375"/>
              <a:chOff x="2457" y="2754"/>
              <a:chExt cx="288" cy="375"/>
            </a:xfrm>
          </p:grpSpPr>
          <p:sp>
            <p:nvSpPr>
              <p:cNvPr id="21" name="Text Box 27"/>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-2</a:t>
                </a:r>
              </a:p>
            </p:txBody>
          </p:sp>
          <p:sp>
            <p:nvSpPr>
              <p:cNvPr id="22" name="Line 28"/>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nvGrpSpPr>
            <p:cNvPr id="18" name="Group 29"/>
            <p:cNvGrpSpPr>
              <a:grpSpLocks/>
            </p:cNvGrpSpPr>
            <p:nvPr/>
          </p:nvGrpSpPr>
          <p:grpSpPr bwMode="auto">
            <a:xfrm>
              <a:off x="2402" y="3179"/>
              <a:ext cx="288" cy="375"/>
              <a:chOff x="2457" y="2754"/>
              <a:chExt cx="288" cy="375"/>
            </a:xfrm>
          </p:grpSpPr>
          <p:sp>
            <p:nvSpPr>
              <p:cNvPr id="19" name="Text Box 30"/>
              <p:cNvSpPr txBox="1">
                <a:spLocks noChangeArrowheads="1"/>
              </p:cNvSpPr>
              <p:nvPr/>
            </p:nvSpPr>
            <p:spPr bwMode="auto">
              <a:xfrm>
                <a:off x="2457" y="2879"/>
                <a:ext cx="288" cy="250"/>
              </a:xfrm>
              <a:prstGeom prst="rect">
                <a:avLst/>
              </a:prstGeom>
              <a:noFill/>
              <a:ln w="9525" algn="ctr">
                <a:noFill/>
                <a:miter lim="800000"/>
                <a:headEnd/>
                <a:tailEnd/>
              </a:ln>
              <a:effectLst/>
            </p:spPr>
            <p:txBody>
              <a:bodyPr>
                <a:spAutoFit/>
              </a:bodyPr>
              <a:lstStyle/>
              <a:p>
                <a:pPr algn="ctr"/>
                <a:r>
                  <a:rPr lang="en-US" sz="2000">
                    <a:latin typeface="Arial" pitchFamily="34" charset="0"/>
                    <a:cs typeface="Arial" pitchFamily="34" charset="0"/>
                  </a:rPr>
                  <a:t>-1</a:t>
                </a:r>
              </a:p>
            </p:txBody>
          </p:sp>
          <p:sp>
            <p:nvSpPr>
              <p:cNvPr id="20" name="Line 31"/>
              <p:cNvSpPr>
                <a:spLocks noChangeShapeType="1"/>
              </p:cNvSpPr>
              <p:nvPr/>
            </p:nvSpPr>
            <p:spPr bwMode="auto">
              <a:xfrm>
                <a:off x="2592" y="2754"/>
                <a:ext cx="0" cy="144"/>
              </a:xfrm>
              <a:prstGeom prst="line">
                <a:avLst/>
              </a:prstGeom>
              <a:noFill/>
              <a:ln w="9525">
                <a:solidFill>
                  <a:schemeClr val="tx1"/>
                </a:solidFill>
                <a:round/>
                <a:headEnd/>
                <a:tailEnd/>
              </a:ln>
              <a:effectLst/>
            </p:spPr>
            <p:txBody>
              <a:bodyPr>
                <a:spAutoFit/>
              </a:bodyPr>
              <a:lstStyle/>
              <a:p>
                <a:endParaRPr lang="en-IN">
                  <a:latin typeface="Arial" pitchFamily="34" charset="0"/>
                  <a:cs typeface="Arial" pitchFamily="34" charset="0"/>
                </a:endParaRPr>
              </a:p>
            </p:txBody>
          </p:sp>
        </p:grpSp>
      </p:grpSp>
      <p:grpSp>
        <p:nvGrpSpPr>
          <p:cNvPr id="33" name="Group 35"/>
          <p:cNvGrpSpPr>
            <a:grpSpLocks/>
          </p:cNvGrpSpPr>
          <p:nvPr/>
        </p:nvGrpSpPr>
        <p:grpSpPr bwMode="auto">
          <a:xfrm>
            <a:off x="4857752" y="5408637"/>
            <a:ext cx="1219200" cy="1303338"/>
            <a:chOff x="3045" y="3254"/>
            <a:chExt cx="768" cy="821"/>
          </a:xfrm>
        </p:grpSpPr>
        <p:sp>
          <p:nvSpPr>
            <p:cNvPr id="34" name="Line 36"/>
            <p:cNvSpPr>
              <a:spLocks noChangeShapeType="1"/>
            </p:cNvSpPr>
            <p:nvPr/>
          </p:nvSpPr>
          <p:spPr bwMode="auto">
            <a:xfrm flipV="1">
              <a:off x="3447" y="3254"/>
              <a:ext cx="162" cy="336"/>
            </a:xfrm>
            <a:prstGeom prst="line">
              <a:avLst/>
            </a:prstGeom>
            <a:noFill/>
            <a:ln w="9525">
              <a:solidFill>
                <a:schemeClr val="hlink"/>
              </a:solidFill>
              <a:round/>
              <a:headEnd/>
              <a:tailEnd/>
            </a:ln>
            <a:effectLst/>
          </p:spPr>
          <p:txBody>
            <a:bodyPr>
              <a:spAutoFit/>
            </a:bodyPr>
            <a:lstStyle/>
            <a:p>
              <a:endParaRPr lang="en-IN" sz="2200">
                <a:latin typeface="Arial" pitchFamily="34" charset="0"/>
                <a:cs typeface="Arial" pitchFamily="34" charset="0"/>
              </a:endParaRPr>
            </a:p>
          </p:txBody>
        </p:sp>
        <p:sp>
          <p:nvSpPr>
            <p:cNvPr id="35" name="Text Box 37"/>
            <p:cNvSpPr txBox="1">
              <a:spLocks noChangeArrowheads="1"/>
            </p:cNvSpPr>
            <p:nvPr/>
          </p:nvSpPr>
          <p:spPr bwMode="auto">
            <a:xfrm>
              <a:off x="3045" y="3590"/>
              <a:ext cx="768" cy="485"/>
            </a:xfrm>
            <a:prstGeom prst="rect">
              <a:avLst/>
            </a:prstGeom>
            <a:noFill/>
            <a:ln w="9525" algn="ctr">
              <a:noFill/>
              <a:miter lim="800000"/>
              <a:headEnd/>
              <a:tailEnd/>
            </a:ln>
            <a:effectLst/>
          </p:spPr>
          <p:txBody>
            <a:bodyPr>
              <a:spAutoFit/>
            </a:bodyPr>
            <a:lstStyle/>
            <a:p>
              <a:pPr algn="ctr"/>
              <a:r>
                <a:rPr lang="en-US" sz="2200" dirty="0">
                  <a:solidFill>
                    <a:srgbClr val="E11521"/>
                  </a:solidFill>
                  <a:latin typeface="Arial" pitchFamily="34" charset="0"/>
                  <a:cs typeface="Arial" pitchFamily="34" charset="0"/>
                </a:rPr>
                <a:t>Test statistic</a:t>
              </a:r>
            </a:p>
          </p:txBody>
        </p:sp>
      </p:grpSp>
      <p:sp>
        <p:nvSpPr>
          <p:cNvPr id="36" name="Text Box 38"/>
          <p:cNvSpPr txBox="1">
            <a:spLocks noChangeArrowheads="1"/>
          </p:cNvSpPr>
          <p:nvPr/>
        </p:nvSpPr>
        <p:spPr bwMode="auto">
          <a:xfrm>
            <a:off x="747713" y="3052786"/>
            <a:ext cx="1752600" cy="1274195"/>
          </a:xfrm>
          <a:prstGeom prst="rect">
            <a:avLst/>
          </a:prstGeom>
          <a:noFill/>
          <a:ln w="9525">
            <a:noFill/>
            <a:miter lim="800000"/>
            <a:headEnd/>
            <a:tailEnd/>
          </a:ln>
          <a:effectLst/>
        </p:spPr>
        <p:txBody>
          <a:bodyPr>
            <a:spAutoFit/>
          </a:bodyPr>
          <a:lstStyle/>
          <a:p>
            <a:pPr>
              <a:lnSpc>
                <a:spcPct val="150000"/>
              </a:lnSpc>
              <a:spcBef>
                <a:spcPct val="20000"/>
              </a:spcBef>
            </a:pPr>
            <a:r>
              <a:rPr lang="en-US" sz="2400" b="1" dirty="0">
                <a:latin typeface="Arial" pitchFamily="34" charset="0"/>
                <a:cs typeface="Arial" pitchFamily="34" charset="0"/>
              </a:rPr>
              <a:t>H</a:t>
            </a:r>
            <a:r>
              <a:rPr lang="en-US" sz="2400" b="1" baseline="-25000" dirty="0">
                <a:latin typeface="Arial" pitchFamily="34" charset="0"/>
                <a:cs typeface="Arial" pitchFamily="34" charset="0"/>
              </a:rPr>
              <a:t>0</a:t>
            </a:r>
            <a:r>
              <a:rPr lang="en-US" sz="2400" b="1" dirty="0">
                <a:latin typeface="Arial" pitchFamily="34" charset="0"/>
                <a:cs typeface="Arial" pitchFamily="34" charset="0"/>
              </a:rPr>
              <a:t>: </a:t>
            </a:r>
            <a:r>
              <a:rPr lang="el-GR" sz="2400" b="1" i="1" dirty="0">
                <a:latin typeface="Arial" pitchFamily="34" charset="0"/>
                <a:cs typeface="Arial" pitchFamily="34" charset="0"/>
              </a:rPr>
              <a:t>μ</a:t>
            </a:r>
            <a:r>
              <a:rPr lang="en-US" sz="2400" b="1" i="1" dirty="0">
                <a:latin typeface="Arial" pitchFamily="34" charset="0"/>
                <a:cs typeface="Arial" pitchFamily="34" charset="0"/>
              </a:rPr>
              <a:t> </a:t>
            </a:r>
            <a:r>
              <a:rPr lang="en-US" sz="2400" b="1" i="1" dirty="0" smtClean="0">
                <a:latin typeface="Arial" pitchFamily="34" charset="0"/>
                <a:cs typeface="Arial" pitchFamily="34" charset="0"/>
                <a:sym typeface="Symbol" pitchFamily="82" charset="2"/>
              </a:rPr>
              <a:t>=</a:t>
            </a:r>
            <a:r>
              <a:rPr lang="en-US" sz="2400" b="1" dirty="0" smtClean="0">
                <a:latin typeface="Arial" pitchFamily="34" charset="0"/>
                <a:cs typeface="Arial" pitchFamily="34" charset="0"/>
              </a:rPr>
              <a:t> </a:t>
            </a:r>
            <a:r>
              <a:rPr lang="en-US" sz="2400" b="1" i="1" dirty="0">
                <a:latin typeface="Arial" pitchFamily="34" charset="0"/>
                <a:cs typeface="Arial" pitchFamily="34" charset="0"/>
              </a:rPr>
              <a:t>k</a:t>
            </a:r>
            <a:endParaRPr lang="el-GR" sz="2400" b="1" i="1" dirty="0">
              <a:latin typeface="Arial" pitchFamily="34" charset="0"/>
              <a:cs typeface="Arial" pitchFamily="34" charset="0"/>
              <a:sym typeface="Symbol" pitchFamily="82" charset="2"/>
            </a:endParaRPr>
          </a:p>
          <a:p>
            <a:pPr>
              <a:lnSpc>
                <a:spcPct val="150000"/>
              </a:lnSpc>
              <a:spcBef>
                <a:spcPct val="20000"/>
              </a:spcBef>
            </a:pPr>
            <a:r>
              <a:rPr lang="en-US" sz="2400" b="1" dirty="0">
                <a:latin typeface="Arial" pitchFamily="34" charset="0"/>
                <a:cs typeface="Arial" pitchFamily="34" charset="0"/>
                <a:sym typeface="Symbol" pitchFamily="82" charset="2"/>
              </a:rPr>
              <a:t>H</a:t>
            </a:r>
            <a:r>
              <a:rPr lang="en-US" sz="2400" b="1" baseline="-25000" dirty="0">
                <a:latin typeface="Arial" pitchFamily="34" charset="0"/>
                <a:cs typeface="Arial" pitchFamily="34" charset="0"/>
              </a:rPr>
              <a:t>a</a:t>
            </a:r>
            <a:r>
              <a:rPr lang="en-US" sz="2400" b="1" dirty="0">
                <a:latin typeface="Arial" pitchFamily="34" charset="0"/>
                <a:cs typeface="Arial" pitchFamily="34" charset="0"/>
              </a:rPr>
              <a:t>: </a:t>
            </a:r>
            <a:r>
              <a:rPr lang="el-GR" sz="2400" b="1" i="1" dirty="0">
                <a:latin typeface="Arial" pitchFamily="34" charset="0"/>
                <a:cs typeface="Arial" pitchFamily="34" charset="0"/>
              </a:rPr>
              <a:t>μ</a:t>
            </a:r>
            <a:r>
              <a:rPr lang="en-US" sz="2400" b="1" i="1" dirty="0">
                <a:latin typeface="Arial" pitchFamily="34" charset="0"/>
                <a:cs typeface="Arial" pitchFamily="34" charset="0"/>
              </a:rPr>
              <a:t> </a:t>
            </a:r>
            <a:r>
              <a:rPr lang="en-US" sz="2400" b="1" dirty="0">
                <a:latin typeface="Arial" pitchFamily="34" charset="0"/>
                <a:cs typeface="Arial" pitchFamily="34" charset="0"/>
              </a:rPr>
              <a:t>&gt;</a:t>
            </a:r>
            <a:r>
              <a:rPr lang="en-US" sz="2400" b="1" i="1" dirty="0">
                <a:latin typeface="Arial" pitchFamily="34" charset="0"/>
                <a:cs typeface="Arial" pitchFamily="34" charset="0"/>
                <a:sym typeface="Symbol" pitchFamily="82" charset="2"/>
              </a:rPr>
              <a:t> k</a:t>
            </a:r>
          </a:p>
        </p:txBody>
      </p:sp>
      <p:grpSp>
        <p:nvGrpSpPr>
          <p:cNvPr id="37" name="Group 42"/>
          <p:cNvGrpSpPr>
            <a:grpSpLocks/>
          </p:cNvGrpSpPr>
          <p:nvPr/>
        </p:nvGrpSpPr>
        <p:grpSpPr bwMode="auto">
          <a:xfrm>
            <a:off x="6143636" y="3571876"/>
            <a:ext cx="2333652" cy="1319203"/>
            <a:chOff x="3840" y="1872"/>
            <a:chExt cx="1104" cy="841"/>
          </a:xfrm>
        </p:grpSpPr>
        <p:sp>
          <p:nvSpPr>
            <p:cNvPr id="38" name="AutoShape 43"/>
            <p:cNvSpPr>
              <a:spLocks noChangeArrowheads="1"/>
            </p:cNvSpPr>
            <p:nvPr/>
          </p:nvSpPr>
          <p:spPr bwMode="auto">
            <a:xfrm>
              <a:off x="3840" y="1872"/>
              <a:ext cx="1104" cy="768"/>
            </a:xfrm>
            <a:prstGeom prst="wedgeRectCallout">
              <a:avLst>
                <a:gd name="adj1" fmla="val -63315"/>
                <a:gd name="adj2" fmla="val 81120"/>
              </a:avLst>
            </a:prstGeom>
            <a:solidFill>
              <a:schemeClr val="bg2"/>
            </a:solidFill>
            <a:ln w="9525" algn="ctr">
              <a:solidFill>
                <a:schemeClr val="tx1"/>
              </a:solidFill>
              <a:miter lim="800000"/>
              <a:headEnd/>
              <a:tailEnd/>
            </a:ln>
            <a:effectLst/>
          </p:spPr>
          <p:txBody>
            <a:bodyPr/>
            <a:lstStyle/>
            <a:p>
              <a:pPr algn="ctr"/>
              <a:endParaRPr lang="en-US" sz="2000">
                <a:latin typeface="Arial" pitchFamily="34" charset="0"/>
                <a:cs typeface="Arial" pitchFamily="34" charset="0"/>
              </a:endParaRPr>
            </a:p>
          </p:txBody>
        </p:sp>
        <p:sp>
          <p:nvSpPr>
            <p:cNvPr id="39" name="Text Box 44"/>
            <p:cNvSpPr txBox="1">
              <a:spLocks noChangeArrowheads="1"/>
            </p:cNvSpPr>
            <p:nvPr/>
          </p:nvSpPr>
          <p:spPr bwMode="auto">
            <a:xfrm>
              <a:off x="3840" y="1920"/>
              <a:ext cx="1104" cy="793"/>
            </a:xfrm>
            <a:prstGeom prst="rect">
              <a:avLst/>
            </a:prstGeom>
            <a:noFill/>
            <a:ln w="9525" algn="ctr">
              <a:noFill/>
              <a:miter lim="800000"/>
              <a:headEnd/>
              <a:tailEnd/>
            </a:ln>
            <a:effectLst/>
          </p:spPr>
          <p:txBody>
            <a:bodyPr wrap="square">
              <a:spAutoFit/>
            </a:bodyPr>
            <a:lstStyle/>
            <a:p>
              <a:r>
                <a:rPr lang="en-US" sz="2000" i="1" dirty="0">
                  <a:latin typeface="Arial" pitchFamily="34" charset="0"/>
                  <a:cs typeface="Arial" pitchFamily="34" charset="0"/>
                </a:rPr>
                <a:t>P </a:t>
              </a:r>
              <a:r>
                <a:rPr lang="en-US" sz="2000" dirty="0">
                  <a:latin typeface="Arial" pitchFamily="34" charset="0"/>
                  <a:cs typeface="Arial" pitchFamily="34" charset="0"/>
                </a:rPr>
                <a:t> is the area to the right of the test statistic.</a:t>
              </a:r>
              <a:endParaRPr lang="en-US" sz="2000" i="1" dirty="0">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500"/>
                                  </p:stCondLst>
                                  <p:childTnLst>
                                    <p:set>
                                      <p:cBhvr>
                                        <p:cTn id="13" dur="1" fill="hold">
                                          <p:stCondLst>
                                            <p:cond delay="0"/>
                                          </p:stCondLst>
                                        </p:cTn>
                                        <p:tgtEl>
                                          <p:spTgt spid="33"/>
                                        </p:tgtEl>
                                        <p:attrNameLst>
                                          <p:attrName>style.visibility</p:attrName>
                                        </p:attrNameLst>
                                      </p:cBhvr>
                                      <p:to>
                                        <p:strVal val="visible"/>
                                      </p:to>
                                    </p:set>
                                    <p:animEffect transition="in" filter="wipe(down)">
                                      <p:cBhvr>
                                        <p:cTn id="14" dur="1000"/>
                                        <p:tgtEl>
                                          <p:spTgt spid="33"/>
                                        </p:tgtEl>
                                      </p:cBhvr>
                                    </p:animEffect>
                                  </p:childTnLst>
                                </p:cTn>
                              </p:par>
                            </p:childTnLst>
                          </p:cTn>
                        </p:par>
                        <p:par>
                          <p:cTn id="15" fill="hold">
                            <p:stCondLst>
                              <p:cond delay="1500"/>
                            </p:stCondLst>
                            <p:childTnLst>
                              <p:par>
                                <p:cTn id="16" presetID="22" presetClass="entr" presetSubtype="1" fill="hold" nodeType="afterEffect">
                                  <p:stCondLst>
                                    <p:cond delay="1000"/>
                                  </p:stCondLst>
                                  <p:childTnLst>
                                    <p:set>
                                      <p:cBhvr>
                                        <p:cTn id="17" dur="1" fill="hold">
                                          <p:stCondLst>
                                            <p:cond delay="0"/>
                                          </p:stCondLst>
                                        </p:cTn>
                                        <p:tgtEl>
                                          <p:spTgt spid="37"/>
                                        </p:tgtEl>
                                        <p:attrNameLst>
                                          <p:attrName>style.visibility</p:attrName>
                                        </p:attrNameLst>
                                      </p:cBhvr>
                                      <p:to>
                                        <p:strVal val="visible"/>
                                      </p:to>
                                    </p:set>
                                    <p:animEffect transition="in" filter="wipe(up)">
                                      <p:cBhvr>
                                        <p:cTn id="18"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24"/>
            <a:ext cx="9144000" cy="990600"/>
          </a:xfrm>
        </p:spPr>
        <p:txBody>
          <a:bodyPr/>
          <a:lstStyle/>
          <a:p>
            <a:r>
              <a:rPr lang="en-US" altLang="en-US" b="1" dirty="0">
                <a:solidFill>
                  <a:srgbClr val="C00000"/>
                </a:solidFill>
                <a:latin typeface="Arial" pitchFamily="34" charset="0"/>
                <a:cs typeface="Arial" pitchFamily="34" charset="0"/>
              </a:rPr>
              <a:t>Left-tailed Test</a:t>
            </a:r>
          </a:p>
        </p:txBody>
      </p:sp>
      <p:sp>
        <p:nvSpPr>
          <p:cNvPr id="5" name="Text Box 3"/>
          <p:cNvSpPr txBox="1">
            <a:spLocks noChangeArrowheads="1"/>
          </p:cNvSpPr>
          <p:nvPr/>
        </p:nvSpPr>
        <p:spPr bwMode="auto">
          <a:xfrm>
            <a:off x="271463" y="1142984"/>
            <a:ext cx="8872537" cy="914400"/>
          </a:xfrm>
          <a:prstGeom prst="rect">
            <a:avLst/>
          </a:prstGeom>
          <a:noFill/>
          <a:ln w="57150" cmpd="thickThin">
            <a:noFill/>
            <a:miter lim="800000"/>
            <a:headEnd/>
            <a:tailEnd/>
          </a:ln>
          <a:effectLst/>
        </p:spPr>
        <p:txBody>
          <a:bodyPr/>
          <a:lstStyle/>
          <a:p>
            <a:pPr algn="just" eaLnBrk="0" hangingPunct="0">
              <a:lnSpc>
                <a:spcPct val="150000"/>
              </a:lnSpc>
              <a:spcBef>
                <a:spcPct val="0"/>
              </a:spcBef>
            </a:pPr>
            <a:r>
              <a:rPr lang="en-US" altLang="en-US" sz="2400" b="1" dirty="0" smtClean="0">
                <a:latin typeface="Arial" pitchFamily="34" charset="0"/>
                <a:cs typeface="Arial" pitchFamily="34" charset="0"/>
              </a:rPr>
              <a:t>If </a:t>
            </a:r>
            <a:r>
              <a:rPr lang="en-US" altLang="en-US" sz="2400" b="1" dirty="0">
                <a:latin typeface="Arial" pitchFamily="34" charset="0"/>
                <a:cs typeface="Arial" pitchFamily="34" charset="0"/>
              </a:rPr>
              <a:t>the alternative hypothesis contains the less-than inequality symbol (</a:t>
            </a:r>
            <a:r>
              <a:rPr lang="en-US" altLang="en-US" sz="2400" b="1" dirty="0">
                <a:latin typeface="Arial" pitchFamily="34" charset="0"/>
                <a:cs typeface="Arial" pitchFamily="34" charset="0"/>
                <a:sym typeface="Symbol" pitchFamily="82" charset="2"/>
              </a:rPr>
              <a:t>&lt;), the hypothesis test is a </a:t>
            </a:r>
            <a:r>
              <a:rPr lang="en-US" altLang="en-US" sz="2400" b="1" dirty="0">
                <a:solidFill>
                  <a:schemeClr val="folHlink"/>
                </a:solidFill>
                <a:latin typeface="Arial" pitchFamily="34" charset="0"/>
                <a:cs typeface="Arial" pitchFamily="34" charset="0"/>
                <a:sym typeface="Symbol" pitchFamily="82" charset="2"/>
              </a:rPr>
              <a:t>left</a:t>
            </a:r>
            <a:r>
              <a:rPr lang="en-US" altLang="en-US" sz="2400" b="1" dirty="0">
                <a:solidFill>
                  <a:schemeClr val="folHlink"/>
                </a:solidFill>
                <a:latin typeface="Arial" pitchFamily="34" charset="0"/>
                <a:cs typeface="Arial" pitchFamily="34" charset="0"/>
              </a:rPr>
              <a:t>-tailed test</a:t>
            </a:r>
            <a:r>
              <a:rPr lang="en-US" altLang="en-US" sz="2400" b="1" dirty="0">
                <a:latin typeface="Arial" pitchFamily="34" charset="0"/>
                <a:cs typeface="Arial" pitchFamily="34" charset="0"/>
              </a:rPr>
              <a:t>.  </a:t>
            </a:r>
            <a:endParaRPr lang="en-US" altLang="en-US" sz="2400" b="1" dirty="0">
              <a:latin typeface="Arial" pitchFamily="34" charset="0"/>
              <a:cs typeface="Arial" pitchFamily="34" charset="0"/>
              <a:sym typeface="MS Reference 2" pitchFamily="2" charset="2"/>
            </a:endParaRPr>
          </a:p>
        </p:txBody>
      </p:sp>
      <p:grpSp>
        <p:nvGrpSpPr>
          <p:cNvPr id="6" name="Group 80"/>
          <p:cNvGrpSpPr>
            <a:grpSpLocks/>
          </p:cNvGrpSpPr>
          <p:nvPr/>
        </p:nvGrpSpPr>
        <p:grpSpPr bwMode="auto">
          <a:xfrm>
            <a:off x="1252538" y="2928934"/>
            <a:ext cx="6878637" cy="3143271"/>
            <a:chOff x="789" y="2150"/>
            <a:chExt cx="4333" cy="1404"/>
          </a:xfrm>
        </p:grpSpPr>
        <p:pic>
          <p:nvPicPr>
            <p:cNvPr id="7" name="Picture 5"/>
            <p:cNvPicPr>
              <a:picLocks noChangeAspect="1" noChangeArrowheads="1"/>
            </p:cNvPicPr>
            <p:nvPr/>
          </p:nvPicPr>
          <p:blipFill>
            <a:blip r:embed="rId2"/>
            <a:srcRect/>
            <a:stretch>
              <a:fillRect/>
            </a:stretch>
          </p:blipFill>
          <p:spPr bwMode="auto">
            <a:xfrm>
              <a:off x="1365" y="2150"/>
              <a:ext cx="3132" cy="1104"/>
            </a:xfrm>
            <a:prstGeom prst="rect">
              <a:avLst/>
            </a:prstGeom>
            <a:noFill/>
          </p:spPr>
        </p:pic>
        <p:sp>
          <p:nvSpPr>
            <p:cNvPr id="8" name="Line 6"/>
            <p:cNvSpPr>
              <a:spLocks noChangeShapeType="1"/>
            </p:cNvSpPr>
            <p:nvPr/>
          </p:nvSpPr>
          <p:spPr bwMode="auto">
            <a:xfrm>
              <a:off x="789" y="3257"/>
              <a:ext cx="4333" cy="0"/>
            </a:xfrm>
            <a:prstGeom prst="line">
              <a:avLst/>
            </a:prstGeom>
            <a:noFill/>
            <a:ln w="9525">
              <a:solidFill>
                <a:schemeClr val="tx1"/>
              </a:solidFill>
              <a:round/>
              <a:headEnd type="triangle" w="med" len="med"/>
              <a:tailEnd type="triangle" w="med" len="med"/>
            </a:ln>
            <a:effectLst/>
          </p:spPr>
          <p:txBody>
            <a:bodyPr wrap="none" anchor="ctr"/>
            <a:lstStyle/>
            <a:p>
              <a:endParaRPr lang="en-IN"/>
            </a:p>
          </p:txBody>
        </p:sp>
        <p:sp>
          <p:nvSpPr>
            <p:cNvPr id="9" name="Freeform 7"/>
            <p:cNvSpPr>
              <a:spLocks/>
            </p:cNvSpPr>
            <p:nvPr/>
          </p:nvSpPr>
          <p:spPr bwMode="auto">
            <a:xfrm>
              <a:off x="2251" y="2158"/>
              <a:ext cx="2129" cy="1096"/>
            </a:xfrm>
            <a:custGeom>
              <a:avLst/>
              <a:gdLst/>
              <a:ahLst/>
              <a:cxnLst>
                <a:cxn ang="0">
                  <a:pos x="2" y="1096"/>
                </a:cxn>
                <a:cxn ang="0">
                  <a:pos x="0" y="826"/>
                </a:cxn>
                <a:cxn ang="0">
                  <a:pos x="84" y="746"/>
                </a:cxn>
                <a:cxn ang="0">
                  <a:pos x="134" y="684"/>
                </a:cxn>
                <a:cxn ang="0">
                  <a:pos x="204" y="588"/>
                </a:cxn>
                <a:cxn ang="0">
                  <a:pos x="216" y="564"/>
                </a:cxn>
                <a:cxn ang="0">
                  <a:pos x="266" y="476"/>
                </a:cxn>
                <a:cxn ang="0">
                  <a:pos x="314" y="380"/>
                </a:cxn>
                <a:cxn ang="0">
                  <a:pos x="362" y="284"/>
                </a:cxn>
                <a:cxn ang="0">
                  <a:pos x="422" y="176"/>
                </a:cxn>
                <a:cxn ang="0">
                  <a:pos x="470" y="104"/>
                </a:cxn>
                <a:cxn ang="0">
                  <a:pos x="514" y="56"/>
                </a:cxn>
                <a:cxn ang="0">
                  <a:pos x="566" y="28"/>
                </a:cxn>
                <a:cxn ang="0">
                  <a:pos x="650" y="0"/>
                </a:cxn>
                <a:cxn ang="0">
                  <a:pos x="710" y="0"/>
                </a:cxn>
                <a:cxn ang="0">
                  <a:pos x="790" y="28"/>
                </a:cxn>
                <a:cxn ang="0">
                  <a:pos x="878" y="92"/>
                </a:cxn>
                <a:cxn ang="0">
                  <a:pos x="950" y="180"/>
                </a:cxn>
                <a:cxn ang="0">
                  <a:pos x="1046" y="368"/>
                </a:cxn>
                <a:cxn ang="0">
                  <a:pos x="1094" y="472"/>
                </a:cxn>
                <a:cxn ang="0">
                  <a:pos x="1138" y="564"/>
                </a:cxn>
                <a:cxn ang="0">
                  <a:pos x="1178" y="620"/>
                </a:cxn>
                <a:cxn ang="0">
                  <a:pos x="1250" y="720"/>
                </a:cxn>
                <a:cxn ang="0">
                  <a:pos x="1302" y="778"/>
                </a:cxn>
                <a:cxn ang="0">
                  <a:pos x="1362" y="832"/>
                </a:cxn>
                <a:cxn ang="0">
                  <a:pos x="1560" y="962"/>
                </a:cxn>
                <a:cxn ang="0">
                  <a:pos x="1738" y="1029"/>
                </a:cxn>
                <a:cxn ang="0">
                  <a:pos x="1944" y="1072"/>
                </a:cxn>
                <a:cxn ang="0">
                  <a:pos x="2129" y="1094"/>
                </a:cxn>
                <a:cxn ang="0">
                  <a:pos x="2" y="1096"/>
                </a:cxn>
              </a:cxnLst>
              <a:rect l="0" t="0" r="r" b="b"/>
              <a:pathLst>
                <a:path w="2129"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560" y="962"/>
                  </a:lnTo>
                  <a:lnTo>
                    <a:pt x="1738" y="1029"/>
                  </a:lnTo>
                  <a:lnTo>
                    <a:pt x="1944" y="1072"/>
                  </a:lnTo>
                  <a:lnTo>
                    <a:pt x="2129" y="1094"/>
                  </a:lnTo>
                  <a:lnTo>
                    <a:pt x="2" y="1096"/>
                  </a:lnTo>
                  <a:close/>
                </a:path>
              </a:pathLst>
            </a:custGeom>
            <a:solidFill>
              <a:schemeClr val="accent2">
                <a:alpha val="60001"/>
              </a:schemeClr>
            </a:solidFill>
            <a:ln w="9525">
              <a:solidFill>
                <a:schemeClr val="tx1"/>
              </a:solidFill>
              <a:round/>
              <a:headEnd/>
              <a:tailEnd/>
            </a:ln>
            <a:effectLst/>
          </p:spPr>
          <p:txBody>
            <a:bodyPr wrap="none"/>
            <a:lstStyle/>
            <a:p>
              <a:endParaRPr lang="en-IN"/>
            </a:p>
          </p:txBody>
        </p:sp>
        <p:sp>
          <p:nvSpPr>
            <p:cNvPr id="11" name="Freeform 9"/>
            <p:cNvSpPr>
              <a:spLocks/>
            </p:cNvSpPr>
            <p:nvPr/>
          </p:nvSpPr>
          <p:spPr bwMode="auto">
            <a:xfrm>
              <a:off x="1413" y="2995"/>
              <a:ext cx="845" cy="259"/>
            </a:xfrm>
            <a:custGeom>
              <a:avLst/>
              <a:gdLst/>
              <a:ahLst/>
              <a:cxnLst>
                <a:cxn ang="0">
                  <a:pos x="0" y="259"/>
                </a:cxn>
                <a:cxn ang="0">
                  <a:pos x="835" y="256"/>
                </a:cxn>
                <a:cxn ang="0">
                  <a:pos x="835" y="0"/>
                </a:cxn>
                <a:cxn ang="0">
                  <a:pos x="776" y="37"/>
                </a:cxn>
                <a:cxn ang="0">
                  <a:pos x="717" y="75"/>
                </a:cxn>
                <a:cxn ang="0">
                  <a:pos x="653" y="115"/>
                </a:cxn>
                <a:cxn ang="0">
                  <a:pos x="570" y="150"/>
                </a:cxn>
                <a:cxn ang="0">
                  <a:pos x="384" y="211"/>
                </a:cxn>
                <a:cxn ang="0">
                  <a:pos x="138" y="246"/>
                </a:cxn>
                <a:cxn ang="0">
                  <a:pos x="0" y="259"/>
                </a:cxn>
              </a:cxnLst>
              <a:rect l="0" t="0" r="r" b="b"/>
              <a:pathLst>
                <a:path w="845" h="259">
                  <a:moveTo>
                    <a:pt x="0" y="259"/>
                  </a:moveTo>
                  <a:lnTo>
                    <a:pt x="835" y="256"/>
                  </a:lnTo>
                  <a:cubicBezTo>
                    <a:pt x="835" y="256"/>
                    <a:pt x="845" y="36"/>
                    <a:pt x="835" y="0"/>
                  </a:cubicBezTo>
                  <a:cubicBezTo>
                    <a:pt x="795" y="21"/>
                    <a:pt x="806" y="18"/>
                    <a:pt x="776" y="37"/>
                  </a:cubicBezTo>
                  <a:cubicBezTo>
                    <a:pt x="756" y="50"/>
                    <a:pt x="738" y="62"/>
                    <a:pt x="717" y="75"/>
                  </a:cubicBezTo>
                  <a:cubicBezTo>
                    <a:pt x="696" y="88"/>
                    <a:pt x="677" y="103"/>
                    <a:pt x="653" y="115"/>
                  </a:cubicBezTo>
                  <a:cubicBezTo>
                    <a:pt x="629" y="127"/>
                    <a:pt x="615" y="134"/>
                    <a:pt x="570" y="150"/>
                  </a:cubicBezTo>
                  <a:lnTo>
                    <a:pt x="384" y="211"/>
                  </a:lnTo>
                  <a:lnTo>
                    <a:pt x="138" y="246"/>
                  </a:lnTo>
                  <a:lnTo>
                    <a:pt x="0" y="259"/>
                  </a:lnTo>
                  <a:close/>
                </a:path>
              </a:pathLst>
            </a:custGeom>
            <a:solidFill>
              <a:schemeClr val="accent1">
                <a:alpha val="50000"/>
              </a:schemeClr>
            </a:solidFill>
            <a:ln w="3175" cap="flat" cmpd="sng">
              <a:solidFill>
                <a:schemeClr val="tx1"/>
              </a:solidFill>
              <a:prstDash val="solid"/>
              <a:round/>
              <a:headEnd type="none" w="med" len="med"/>
              <a:tailEnd type="none" w="med" len="med"/>
            </a:ln>
            <a:effectLst/>
          </p:spPr>
          <p:txBody>
            <a:bodyPr>
              <a:spAutoFit/>
            </a:bodyPr>
            <a:lstStyle/>
            <a:p>
              <a:endParaRPr lang="en-IN"/>
            </a:p>
          </p:txBody>
        </p:sp>
        <p:grpSp>
          <p:nvGrpSpPr>
            <p:cNvPr id="12" name="Group 79"/>
            <p:cNvGrpSpPr>
              <a:grpSpLocks/>
            </p:cNvGrpSpPr>
            <p:nvPr/>
          </p:nvGrpSpPr>
          <p:grpSpPr bwMode="auto">
            <a:xfrm>
              <a:off x="2766" y="3179"/>
              <a:ext cx="288" cy="375"/>
              <a:chOff x="2766" y="3179"/>
              <a:chExt cx="288" cy="375"/>
            </a:xfrm>
          </p:grpSpPr>
          <p:sp>
            <p:nvSpPr>
              <p:cNvPr id="31" name="Text Box 12"/>
              <p:cNvSpPr txBox="1">
                <a:spLocks noChangeArrowheads="1"/>
              </p:cNvSpPr>
              <p:nvPr/>
            </p:nvSpPr>
            <p:spPr bwMode="auto">
              <a:xfrm>
                <a:off x="2766" y="3304"/>
                <a:ext cx="288" cy="250"/>
              </a:xfrm>
              <a:prstGeom prst="rect">
                <a:avLst/>
              </a:prstGeom>
              <a:noFill/>
              <a:ln w="9525" algn="ctr">
                <a:noFill/>
                <a:miter lim="800000"/>
                <a:headEnd/>
                <a:tailEnd/>
              </a:ln>
              <a:effectLst/>
            </p:spPr>
            <p:txBody>
              <a:bodyPr>
                <a:spAutoFit/>
              </a:bodyPr>
              <a:lstStyle/>
              <a:p>
                <a:pPr algn="ctr"/>
                <a:r>
                  <a:rPr lang="en-US" sz="2000"/>
                  <a:t>0</a:t>
                </a:r>
              </a:p>
            </p:txBody>
          </p:sp>
          <p:sp>
            <p:nvSpPr>
              <p:cNvPr id="32" name="Line 13"/>
              <p:cNvSpPr>
                <a:spLocks noChangeShapeType="1"/>
              </p:cNvSpPr>
              <p:nvPr/>
            </p:nvSpPr>
            <p:spPr bwMode="auto">
              <a:xfrm>
                <a:off x="2901"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3" name="Group 78"/>
            <p:cNvGrpSpPr>
              <a:grpSpLocks/>
            </p:cNvGrpSpPr>
            <p:nvPr/>
          </p:nvGrpSpPr>
          <p:grpSpPr bwMode="auto">
            <a:xfrm>
              <a:off x="3179" y="3179"/>
              <a:ext cx="288" cy="375"/>
              <a:chOff x="3179" y="3179"/>
              <a:chExt cx="288" cy="375"/>
            </a:xfrm>
          </p:grpSpPr>
          <p:sp>
            <p:nvSpPr>
              <p:cNvPr id="29" name="Text Box 15"/>
              <p:cNvSpPr txBox="1">
                <a:spLocks noChangeArrowheads="1"/>
              </p:cNvSpPr>
              <p:nvPr/>
            </p:nvSpPr>
            <p:spPr bwMode="auto">
              <a:xfrm>
                <a:off x="3179" y="3304"/>
                <a:ext cx="288" cy="250"/>
              </a:xfrm>
              <a:prstGeom prst="rect">
                <a:avLst/>
              </a:prstGeom>
              <a:noFill/>
              <a:ln w="9525" algn="ctr">
                <a:noFill/>
                <a:miter lim="800000"/>
                <a:headEnd/>
                <a:tailEnd/>
              </a:ln>
              <a:effectLst/>
            </p:spPr>
            <p:txBody>
              <a:bodyPr>
                <a:spAutoFit/>
              </a:bodyPr>
              <a:lstStyle/>
              <a:p>
                <a:pPr algn="ctr"/>
                <a:r>
                  <a:rPr lang="en-US" sz="2000"/>
                  <a:t>1</a:t>
                </a:r>
              </a:p>
            </p:txBody>
          </p:sp>
          <p:sp>
            <p:nvSpPr>
              <p:cNvPr id="30" name="Line 16"/>
              <p:cNvSpPr>
                <a:spLocks noChangeShapeType="1"/>
              </p:cNvSpPr>
              <p:nvPr/>
            </p:nvSpPr>
            <p:spPr bwMode="auto">
              <a:xfrm>
                <a:off x="3314"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4" name="Group 77"/>
            <p:cNvGrpSpPr>
              <a:grpSpLocks/>
            </p:cNvGrpSpPr>
            <p:nvPr/>
          </p:nvGrpSpPr>
          <p:grpSpPr bwMode="auto">
            <a:xfrm>
              <a:off x="3592" y="3179"/>
              <a:ext cx="288" cy="375"/>
              <a:chOff x="3592" y="3179"/>
              <a:chExt cx="288" cy="375"/>
            </a:xfrm>
          </p:grpSpPr>
          <p:sp>
            <p:nvSpPr>
              <p:cNvPr id="27" name="Text Box 18"/>
              <p:cNvSpPr txBox="1">
                <a:spLocks noChangeArrowheads="1"/>
              </p:cNvSpPr>
              <p:nvPr/>
            </p:nvSpPr>
            <p:spPr bwMode="auto">
              <a:xfrm>
                <a:off x="3592" y="3304"/>
                <a:ext cx="288" cy="250"/>
              </a:xfrm>
              <a:prstGeom prst="rect">
                <a:avLst/>
              </a:prstGeom>
              <a:noFill/>
              <a:ln w="9525" algn="ctr">
                <a:noFill/>
                <a:miter lim="800000"/>
                <a:headEnd/>
                <a:tailEnd/>
              </a:ln>
              <a:effectLst/>
            </p:spPr>
            <p:txBody>
              <a:bodyPr>
                <a:spAutoFit/>
              </a:bodyPr>
              <a:lstStyle/>
              <a:p>
                <a:pPr algn="ctr"/>
                <a:r>
                  <a:rPr lang="en-US" sz="2000"/>
                  <a:t>2</a:t>
                </a:r>
              </a:p>
            </p:txBody>
          </p:sp>
          <p:sp>
            <p:nvSpPr>
              <p:cNvPr id="28" name="Line 19"/>
              <p:cNvSpPr>
                <a:spLocks noChangeShapeType="1"/>
              </p:cNvSpPr>
              <p:nvPr/>
            </p:nvSpPr>
            <p:spPr bwMode="auto">
              <a:xfrm>
                <a:off x="3727"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5" name="Group 76"/>
            <p:cNvGrpSpPr>
              <a:grpSpLocks/>
            </p:cNvGrpSpPr>
            <p:nvPr/>
          </p:nvGrpSpPr>
          <p:grpSpPr bwMode="auto">
            <a:xfrm>
              <a:off x="4005" y="3179"/>
              <a:ext cx="288" cy="375"/>
              <a:chOff x="4005" y="3179"/>
              <a:chExt cx="288" cy="375"/>
            </a:xfrm>
          </p:grpSpPr>
          <p:sp>
            <p:nvSpPr>
              <p:cNvPr id="25" name="Text Box 21"/>
              <p:cNvSpPr txBox="1">
                <a:spLocks noChangeArrowheads="1"/>
              </p:cNvSpPr>
              <p:nvPr/>
            </p:nvSpPr>
            <p:spPr bwMode="auto">
              <a:xfrm>
                <a:off x="4005" y="3304"/>
                <a:ext cx="288" cy="250"/>
              </a:xfrm>
              <a:prstGeom prst="rect">
                <a:avLst/>
              </a:prstGeom>
              <a:noFill/>
              <a:ln w="9525" algn="ctr">
                <a:noFill/>
                <a:miter lim="800000"/>
                <a:headEnd/>
                <a:tailEnd/>
              </a:ln>
              <a:effectLst/>
            </p:spPr>
            <p:txBody>
              <a:bodyPr>
                <a:spAutoFit/>
              </a:bodyPr>
              <a:lstStyle/>
              <a:p>
                <a:pPr algn="ctr"/>
                <a:r>
                  <a:rPr lang="en-US" sz="2000"/>
                  <a:t>3</a:t>
                </a:r>
              </a:p>
            </p:txBody>
          </p:sp>
          <p:sp>
            <p:nvSpPr>
              <p:cNvPr id="26" name="Line 22"/>
              <p:cNvSpPr>
                <a:spLocks noChangeShapeType="1"/>
              </p:cNvSpPr>
              <p:nvPr/>
            </p:nvSpPr>
            <p:spPr bwMode="auto">
              <a:xfrm>
                <a:off x="4140"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6" name="Group 75"/>
            <p:cNvGrpSpPr>
              <a:grpSpLocks/>
            </p:cNvGrpSpPr>
            <p:nvPr/>
          </p:nvGrpSpPr>
          <p:grpSpPr bwMode="auto">
            <a:xfrm>
              <a:off x="1512" y="3179"/>
              <a:ext cx="423" cy="298"/>
              <a:chOff x="1512" y="3179"/>
              <a:chExt cx="423" cy="298"/>
            </a:xfrm>
          </p:grpSpPr>
          <p:sp>
            <p:nvSpPr>
              <p:cNvPr id="23" name="Text Box 24"/>
              <p:cNvSpPr txBox="1">
                <a:spLocks noChangeArrowheads="1"/>
              </p:cNvSpPr>
              <p:nvPr/>
            </p:nvSpPr>
            <p:spPr bwMode="auto">
              <a:xfrm>
                <a:off x="1512" y="3266"/>
                <a:ext cx="423" cy="211"/>
              </a:xfrm>
              <a:prstGeom prst="rect">
                <a:avLst/>
              </a:prstGeom>
              <a:noFill/>
              <a:ln w="9525" algn="ctr">
                <a:noFill/>
                <a:miter lim="800000"/>
                <a:headEnd/>
                <a:tailEnd/>
              </a:ln>
              <a:effectLst/>
            </p:spPr>
            <p:txBody>
              <a:bodyPr wrap="square">
                <a:spAutoFit/>
              </a:bodyPr>
              <a:lstStyle/>
              <a:p>
                <a:pPr algn="ctr"/>
                <a:r>
                  <a:rPr lang="en-US" sz="2000" dirty="0"/>
                  <a:t>-3</a:t>
                </a:r>
              </a:p>
            </p:txBody>
          </p:sp>
          <p:sp>
            <p:nvSpPr>
              <p:cNvPr id="24" name="Line 25"/>
              <p:cNvSpPr>
                <a:spLocks noChangeShapeType="1"/>
              </p:cNvSpPr>
              <p:nvPr/>
            </p:nvSpPr>
            <p:spPr bwMode="auto">
              <a:xfrm>
                <a:off x="1711"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7" name="Group 74"/>
            <p:cNvGrpSpPr>
              <a:grpSpLocks/>
            </p:cNvGrpSpPr>
            <p:nvPr/>
          </p:nvGrpSpPr>
          <p:grpSpPr bwMode="auto">
            <a:xfrm>
              <a:off x="1908" y="3179"/>
              <a:ext cx="387" cy="322"/>
              <a:chOff x="1908" y="3179"/>
              <a:chExt cx="387" cy="322"/>
            </a:xfrm>
          </p:grpSpPr>
          <p:sp>
            <p:nvSpPr>
              <p:cNvPr id="21" name="Text Box 27"/>
              <p:cNvSpPr txBox="1">
                <a:spLocks noChangeArrowheads="1"/>
              </p:cNvSpPr>
              <p:nvPr/>
            </p:nvSpPr>
            <p:spPr bwMode="auto">
              <a:xfrm>
                <a:off x="1908" y="3290"/>
                <a:ext cx="387" cy="211"/>
              </a:xfrm>
              <a:prstGeom prst="rect">
                <a:avLst/>
              </a:prstGeom>
              <a:noFill/>
              <a:ln w="9525" algn="ctr">
                <a:noFill/>
                <a:miter lim="800000"/>
                <a:headEnd/>
                <a:tailEnd/>
              </a:ln>
              <a:effectLst/>
            </p:spPr>
            <p:txBody>
              <a:bodyPr wrap="square">
                <a:spAutoFit/>
              </a:bodyPr>
              <a:lstStyle/>
              <a:p>
                <a:pPr algn="ctr"/>
                <a:r>
                  <a:rPr lang="en-US" sz="2000" dirty="0"/>
                  <a:t>-2</a:t>
                </a:r>
              </a:p>
            </p:txBody>
          </p:sp>
          <p:sp>
            <p:nvSpPr>
              <p:cNvPr id="22" name="Line 28"/>
              <p:cNvSpPr>
                <a:spLocks noChangeShapeType="1"/>
              </p:cNvSpPr>
              <p:nvPr/>
            </p:nvSpPr>
            <p:spPr bwMode="auto">
              <a:xfrm>
                <a:off x="2124" y="3179"/>
                <a:ext cx="0" cy="144"/>
              </a:xfrm>
              <a:prstGeom prst="line">
                <a:avLst/>
              </a:prstGeom>
              <a:noFill/>
              <a:ln w="9525">
                <a:solidFill>
                  <a:schemeClr val="tx1"/>
                </a:solidFill>
                <a:round/>
                <a:headEnd/>
                <a:tailEnd/>
              </a:ln>
              <a:effectLst/>
            </p:spPr>
            <p:txBody>
              <a:bodyPr>
                <a:spAutoFit/>
              </a:bodyPr>
              <a:lstStyle/>
              <a:p>
                <a:endParaRPr lang="en-IN"/>
              </a:p>
            </p:txBody>
          </p:sp>
        </p:grpSp>
        <p:grpSp>
          <p:nvGrpSpPr>
            <p:cNvPr id="18" name="Group 73"/>
            <p:cNvGrpSpPr>
              <a:grpSpLocks/>
            </p:cNvGrpSpPr>
            <p:nvPr/>
          </p:nvGrpSpPr>
          <p:grpSpPr bwMode="auto">
            <a:xfrm>
              <a:off x="2385" y="3179"/>
              <a:ext cx="388" cy="337"/>
              <a:chOff x="2385" y="3179"/>
              <a:chExt cx="388" cy="337"/>
            </a:xfrm>
          </p:grpSpPr>
          <p:sp>
            <p:nvSpPr>
              <p:cNvPr id="19" name="Text Box 30"/>
              <p:cNvSpPr txBox="1">
                <a:spLocks noChangeArrowheads="1"/>
              </p:cNvSpPr>
              <p:nvPr/>
            </p:nvSpPr>
            <p:spPr bwMode="auto">
              <a:xfrm>
                <a:off x="2385" y="3305"/>
                <a:ext cx="388" cy="211"/>
              </a:xfrm>
              <a:prstGeom prst="rect">
                <a:avLst/>
              </a:prstGeom>
              <a:noFill/>
              <a:ln w="9525" algn="ctr">
                <a:noFill/>
                <a:miter lim="800000"/>
                <a:headEnd/>
                <a:tailEnd/>
              </a:ln>
              <a:effectLst/>
            </p:spPr>
            <p:txBody>
              <a:bodyPr wrap="square">
                <a:spAutoFit/>
              </a:bodyPr>
              <a:lstStyle/>
              <a:p>
                <a:pPr algn="ctr"/>
                <a:r>
                  <a:rPr lang="en-US" sz="2000" dirty="0"/>
                  <a:t>-1</a:t>
                </a:r>
              </a:p>
            </p:txBody>
          </p:sp>
          <p:sp>
            <p:nvSpPr>
              <p:cNvPr id="20" name="Line 31"/>
              <p:cNvSpPr>
                <a:spLocks noChangeShapeType="1"/>
              </p:cNvSpPr>
              <p:nvPr/>
            </p:nvSpPr>
            <p:spPr bwMode="auto">
              <a:xfrm>
                <a:off x="2537" y="3179"/>
                <a:ext cx="0" cy="144"/>
              </a:xfrm>
              <a:prstGeom prst="line">
                <a:avLst/>
              </a:prstGeom>
              <a:noFill/>
              <a:ln w="9525">
                <a:solidFill>
                  <a:schemeClr val="tx1"/>
                </a:solidFill>
                <a:round/>
                <a:headEnd/>
                <a:tailEnd/>
              </a:ln>
              <a:effectLst/>
            </p:spPr>
            <p:txBody>
              <a:bodyPr>
                <a:spAutoFit/>
              </a:bodyPr>
              <a:lstStyle/>
              <a:p>
                <a:endParaRPr lang="en-IN"/>
              </a:p>
            </p:txBody>
          </p:sp>
        </p:grpSp>
      </p:grpSp>
      <p:grpSp>
        <p:nvGrpSpPr>
          <p:cNvPr id="33" name="Group 32"/>
          <p:cNvGrpSpPr>
            <a:grpSpLocks/>
          </p:cNvGrpSpPr>
          <p:nvPr/>
        </p:nvGrpSpPr>
        <p:grpSpPr bwMode="auto">
          <a:xfrm>
            <a:off x="3233738" y="5429264"/>
            <a:ext cx="1219200" cy="1235075"/>
            <a:chOff x="2037" y="3254"/>
            <a:chExt cx="768" cy="778"/>
          </a:xfrm>
        </p:grpSpPr>
        <p:sp>
          <p:nvSpPr>
            <p:cNvPr id="34" name="Text Box 33"/>
            <p:cNvSpPr txBox="1">
              <a:spLocks noChangeArrowheads="1"/>
            </p:cNvSpPr>
            <p:nvPr/>
          </p:nvSpPr>
          <p:spPr bwMode="auto">
            <a:xfrm>
              <a:off x="2037" y="3590"/>
              <a:ext cx="768" cy="442"/>
            </a:xfrm>
            <a:prstGeom prst="rect">
              <a:avLst/>
            </a:prstGeom>
            <a:noFill/>
            <a:ln w="9525" algn="ctr">
              <a:noFill/>
              <a:miter lim="800000"/>
              <a:headEnd/>
              <a:tailEnd/>
            </a:ln>
            <a:effectLst/>
          </p:spPr>
          <p:txBody>
            <a:bodyPr>
              <a:spAutoFit/>
            </a:bodyPr>
            <a:lstStyle/>
            <a:p>
              <a:pPr algn="ctr"/>
              <a:r>
                <a:rPr lang="en-US" sz="2000" b="1" dirty="0">
                  <a:solidFill>
                    <a:srgbClr val="E11521"/>
                  </a:solidFill>
                  <a:latin typeface="Arial" pitchFamily="34" charset="0"/>
                  <a:cs typeface="Arial" pitchFamily="34" charset="0"/>
                </a:rPr>
                <a:t>Test statistic</a:t>
              </a:r>
            </a:p>
          </p:txBody>
        </p:sp>
        <p:sp>
          <p:nvSpPr>
            <p:cNvPr id="35" name="Line 34"/>
            <p:cNvSpPr>
              <a:spLocks noChangeShapeType="1"/>
            </p:cNvSpPr>
            <p:nvPr/>
          </p:nvSpPr>
          <p:spPr bwMode="auto">
            <a:xfrm flipH="1" flipV="1">
              <a:off x="2259" y="3254"/>
              <a:ext cx="162" cy="336"/>
            </a:xfrm>
            <a:prstGeom prst="line">
              <a:avLst/>
            </a:prstGeom>
            <a:noFill/>
            <a:ln w="9525">
              <a:solidFill>
                <a:schemeClr val="hlink"/>
              </a:solidFill>
              <a:round/>
              <a:headEnd/>
              <a:tailEnd/>
            </a:ln>
            <a:effectLst/>
          </p:spPr>
          <p:txBody>
            <a:bodyPr>
              <a:spAutoFit/>
            </a:bodyPr>
            <a:lstStyle/>
            <a:p>
              <a:endParaRPr lang="en-IN" b="1">
                <a:latin typeface="Arial" pitchFamily="34" charset="0"/>
                <a:cs typeface="Arial" pitchFamily="34" charset="0"/>
              </a:endParaRPr>
            </a:p>
          </p:txBody>
        </p:sp>
      </p:grpSp>
      <p:sp>
        <p:nvSpPr>
          <p:cNvPr id="36" name="Text Box 38"/>
          <p:cNvSpPr txBox="1">
            <a:spLocks noChangeArrowheads="1"/>
          </p:cNvSpPr>
          <p:nvPr/>
        </p:nvSpPr>
        <p:spPr bwMode="auto">
          <a:xfrm>
            <a:off x="6143636" y="2857496"/>
            <a:ext cx="1752600" cy="1274195"/>
          </a:xfrm>
          <a:prstGeom prst="rect">
            <a:avLst/>
          </a:prstGeom>
          <a:noFill/>
          <a:ln w="9525">
            <a:noFill/>
            <a:miter lim="800000"/>
            <a:headEnd/>
            <a:tailEnd/>
          </a:ln>
          <a:effectLst/>
        </p:spPr>
        <p:txBody>
          <a:bodyPr>
            <a:spAutoFit/>
          </a:bodyPr>
          <a:lstStyle/>
          <a:p>
            <a:pPr>
              <a:lnSpc>
                <a:spcPct val="150000"/>
              </a:lnSpc>
              <a:spcBef>
                <a:spcPct val="20000"/>
              </a:spcBef>
            </a:pPr>
            <a:r>
              <a:rPr lang="en-US" sz="2400" b="1" dirty="0">
                <a:latin typeface="Arial" pitchFamily="34" charset="0"/>
                <a:cs typeface="Arial" pitchFamily="34" charset="0"/>
              </a:rPr>
              <a:t>H</a:t>
            </a:r>
            <a:r>
              <a:rPr lang="en-US" sz="2400" b="1" baseline="-25000" dirty="0">
                <a:latin typeface="Arial" pitchFamily="34" charset="0"/>
                <a:cs typeface="Arial" pitchFamily="34" charset="0"/>
              </a:rPr>
              <a:t>0</a:t>
            </a:r>
            <a:r>
              <a:rPr lang="en-US" sz="2400" b="1" dirty="0">
                <a:latin typeface="Arial" pitchFamily="34" charset="0"/>
                <a:cs typeface="Arial" pitchFamily="34" charset="0"/>
              </a:rPr>
              <a:t>: </a:t>
            </a:r>
            <a:r>
              <a:rPr lang="el-GR" sz="2400" b="1" i="1" dirty="0">
                <a:latin typeface="Arial" pitchFamily="34" charset="0"/>
                <a:cs typeface="Arial" pitchFamily="34" charset="0"/>
              </a:rPr>
              <a:t>μ</a:t>
            </a:r>
            <a:r>
              <a:rPr lang="en-US" sz="2400" b="1" i="1" dirty="0">
                <a:latin typeface="Arial" pitchFamily="34" charset="0"/>
                <a:cs typeface="Arial" pitchFamily="34" charset="0"/>
              </a:rPr>
              <a:t> </a:t>
            </a:r>
            <a:r>
              <a:rPr lang="en-US" sz="2400" b="1" i="1" dirty="0" smtClean="0">
                <a:latin typeface="Arial" pitchFamily="34" charset="0"/>
                <a:cs typeface="Arial" pitchFamily="34" charset="0"/>
              </a:rPr>
              <a:t>=</a:t>
            </a:r>
            <a:r>
              <a:rPr lang="en-US" sz="2400" b="1" dirty="0" smtClean="0">
                <a:latin typeface="Arial" pitchFamily="34" charset="0"/>
                <a:cs typeface="Arial" pitchFamily="34" charset="0"/>
              </a:rPr>
              <a:t> </a:t>
            </a:r>
            <a:r>
              <a:rPr lang="en-US" sz="2400" b="1" i="1" dirty="0">
                <a:latin typeface="Arial" pitchFamily="34" charset="0"/>
                <a:cs typeface="Arial" pitchFamily="34" charset="0"/>
              </a:rPr>
              <a:t>k</a:t>
            </a:r>
            <a:endParaRPr lang="el-GR" sz="2400" b="1" i="1" dirty="0">
              <a:latin typeface="Arial" pitchFamily="34" charset="0"/>
              <a:cs typeface="Arial" pitchFamily="34" charset="0"/>
              <a:sym typeface="Symbol" pitchFamily="82" charset="2"/>
            </a:endParaRPr>
          </a:p>
          <a:p>
            <a:pPr>
              <a:lnSpc>
                <a:spcPct val="150000"/>
              </a:lnSpc>
              <a:spcBef>
                <a:spcPct val="20000"/>
              </a:spcBef>
            </a:pPr>
            <a:r>
              <a:rPr lang="en-US" sz="2400" b="1" dirty="0">
                <a:latin typeface="Arial" pitchFamily="34" charset="0"/>
                <a:cs typeface="Arial" pitchFamily="34" charset="0"/>
                <a:sym typeface="Symbol" pitchFamily="82" charset="2"/>
              </a:rPr>
              <a:t>H</a:t>
            </a:r>
            <a:r>
              <a:rPr lang="en-US" sz="2400" b="1" baseline="-25000" dirty="0">
                <a:latin typeface="Arial" pitchFamily="34" charset="0"/>
                <a:cs typeface="Arial" pitchFamily="34" charset="0"/>
              </a:rPr>
              <a:t>a</a:t>
            </a:r>
            <a:r>
              <a:rPr lang="en-US" sz="2400" b="1" dirty="0">
                <a:latin typeface="Arial" pitchFamily="34" charset="0"/>
                <a:cs typeface="Arial" pitchFamily="34" charset="0"/>
              </a:rPr>
              <a:t>: </a:t>
            </a:r>
            <a:r>
              <a:rPr lang="el-GR" sz="2400" b="1" i="1" dirty="0">
                <a:latin typeface="Arial" pitchFamily="34" charset="0"/>
                <a:cs typeface="Arial" pitchFamily="34" charset="0"/>
              </a:rPr>
              <a:t>μ</a:t>
            </a:r>
            <a:r>
              <a:rPr lang="en-US" sz="2400" b="1" i="1" dirty="0">
                <a:latin typeface="Arial" pitchFamily="34" charset="0"/>
                <a:cs typeface="Arial" pitchFamily="34" charset="0"/>
              </a:rPr>
              <a:t> </a:t>
            </a:r>
            <a:r>
              <a:rPr lang="en-US" sz="2400" b="1" dirty="0">
                <a:latin typeface="Arial" pitchFamily="34" charset="0"/>
                <a:cs typeface="Arial" pitchFamily="34" charset="0"/>
              </a:rPr>
              <a:t>&lt;</a:t>
            </a:r>
            <a:r>
              <a:rPr lang="en-US" sz="2400" b="1" i="1" dirty="0">
                <a:latin typeface="Arial" pitchFamily="34" charset="0"/>
                <a:cs typeface="Arial" pitchFamily="34" charset="0"/>
                <a:sym typeface="Symbol" pitchFamily="82" charset="2"/>
              </a:rPr>
              <a:t> k</a:t>
            </a:r>
          </a:p>
        </p:txBody>
      </p:sp>
      <p:grpSp>
        <p:nvGrpSpPr>
          <p:cNvPr id="37" name="Group 39"/>
          <p:cNvGrpSpPr>
            <a:grpSpLocks/>
          </p:cNvGrpSpPr>
          <p:nvPr/>
        </p:nvGrpSpPr>
        <p:grpSpPr bwMode="auto">
          <a:xfrm>
            <a:off x="1095340" y="3885832"/>
            <a:ext cx="2119338" cy="1257680"/>
            <a:chOff x="1296" y="1824"/>
            <a:chExt cx="1104" cy="1060"/>
          </a:xfrm>
        </p:grpSpPr>
        <p:sp>
          <p:nvSpPr>
            <p:cNvPr id="38" name="AutoShape 40"/>
            <p:cNvSpPr>
              <a:spLocks noChangeArrowheads="1"/>
            </p:cNvSpPr>
            <p:nvPr/>
          </p:nvSpPr>
          <p:spPr bwMode="auto">
            <a:xfrm>
              <a:off x="1296" y="1824"/>
              <a:ext cx="1104" cy="768"/>
            </a:xfrm>
            <a:prstGeom prst="wedgeRectCallout">
              <a:avLst>
                <a:gd name="adj1" fmla="val 61412"/>
                <a:gd name="adj2" fmla="val 73829"/>
              </a:avLst>
            </a:prstGeom>
            <a:solidFill>
              <a:schemeClr val="bg2"/>
            </a:solidFill>
            <a:ln w="9525" algn="ctr">
              <a:solidFill>
                <a:schemeClr val="tx1"/>
              </a:solidFill>
              <a:miter lim="800000"/>
              <a:headEnd/>
              <a:tailEnd/>
            </a:ln>
            <a:effectLst/>
          </p:spPr>
          <p:txBody>
            <a:bodyPr/>
            <a:lstStyle/>
            <a:p>
              <a:pPr algn="ctr"/>
              <a:endParaRPr lang="en-US" b="1">
                <a:latin typeface="Arial" pitchFamily="34" charset="0"/>
                <a:cs typeface="Arial" pitchFamily="34" charset="0"/>
              </a:endParaRPr>
            </a:p>
          </p:txBody>
        </p:sp>
        <p:sp>
          <p:nvSpPr>
            <p:cNvPr id="39" name="Text Box 41"/>
            <p:cNvSpPr txBox="1">
              <a:spLocks noChangeArrowheads="1"/>
            </p:cNvSpPr>
            <p:nvPr/>
          </p:nvSpPr>
          <p:spPr bwMode="auto">
            <a:xfrm>
              <a:off x="1296" y="1872"/>
              <a:ext cx="1104" cy="1012"/>
            </a:xfrm>
            <a:prstGeom prst="rect">
              <a:avLst/>
            </a:prstGeom>
            <a:noFill/>
            <a:ln w="9525" algn="ctr">
              <a:noFill/>
              <a:miter lim="800000"/>
              <a:headEnd/>
              <a:tailEnd/>
            </a:ln>
            <a:effectLst/>
          </p:spPr>
          <p:txBody>
            <a:bodyPr>
              <a:spAutoFit/>
            </a:bodyPr>
            <a:lstStyle/>
            <a:p>
              <a:r>
                <a:rPr lang="en-US" b="1" i="1" dirty="0">
                  <a:latin typeface="Arial" pitchFamily="34" charset="0"/>
                  <a:cs typeface="Arial" pitchFamily="34" charset="0"/>
                </a:rPr>
                <a:t>P</a:t>
              </a:r>
              <a:r>
                <a:rPr lang="en-US" b="1" dirty="0">
                  <a:latin typeface="Arial" pitchFamily="34" charset="0"/>
                  <a:cs typeface="Arial" pitchFamily="34" charset="0"/>
                </a:rPr>
                <a:t>  is the area to the left of the test statistic.</a:t>
              </a:r>
              <a:endParaRPr lang="en-US" b="1" i="1" dirty="0">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1000"/>
                                  </p:stCondLst>
                                  <p:childTnLst>
                                    <p:set>
                                      <p:cBhvr>
                                        <p:cTn id="13" dur="1" fill="hold">
                                          <p:stCondLst>
                                            <p:cond delay="0"/>
                                          </p:stCondLst>
                                        </p:cTn>
                                        <p:tgtEl>
                                          <p:spTgt spid="33"/>
                                        </p:tgtEl>
                                        <p:attrNameLst>
                                          <p:attrName>style.visibility</p:attrName>
                                        </p:attrNameLst>
                                      </p:cBhvr>
                                      <p:to>
                                        <p:strVal val="visible"/>
                                      </p:to>
                                    </p:set>
                                    <p:animEffect transition="in" filter="wipe(down)">
                                      <p:cBhvr>
                                        <p:cTn id="14" dur="1000"/>
                                        <p:tgtEl>
                                          <p:spTgt spid="33"/>
                                        </p:tgtEl>
                                      </p:cBhvr>
                                    </p:animEffect>
                                  </p:childTnLst>
                                </p:cTn>
                              </p:par>
                            </p:childTnLst>
                          </p:cTn>
                        </p:par>
                        <p:par>
                          <p:cTn id="15" fill="hold">
                            <p:stCondLst>
                              <p:cond delay="2000"/>
                            </p:stCondLst>
                            <p:childTnLst>
                              <p:par>
                                <p:cTn id="16" presetID="22" presetClass="entr" presetSubtype="1" fill="hold" nodeType="afterEffect">
                                  <p:stCondLst>
                                    <p:cond delay="1000"/>
                                  </p:stCondLst>
                                  <p:childTnLst>
                                    <p:set>
                                      <p:cBhvr>
                                        <p:cTn id="17" dur="1" fill="hold">
                                          <p:stCondLst>
                                            <p:cond delay="0"/>
                                          </p:stCondLst>
                                        </p:cTn>
                                        <p:tgtEl>
                                          <p:spTgt spid="37"/>
                                        </p:tgtEl>
                                        <p:attrNameLst>
                                          <p:attrName>style.visibility</p:attrName>
                                        </p:attrNameLst>
                                      </p:cBhvr>
                                      <p:to>
                                        <p:strVal val="visible"/>
                                      </p:to>
                                    </p:set>
                                    <p:animEffect transition="in" filter="wipe(up)">
                                      <p:cBhvr>
                                        <p:cTn id="18"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03212" y="2600348"/>
            <a:ext cx="8126439" cy="41148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L="342900" marR="0" lvl="0" indent="-342900" algn="just" defTabSz="914400" rtl="0" eaLnBrk="1" fontAlgn="auto" latinLnBrk="0" hangingPunct="1">
              <a:lnSpc>
                <a:spcPct val="105000"/>
              </a:lnSpc>
              <a:spcBef>
                <a:spcPct val="35000"/>
              </a:spcBef>
              <a:spcAft>
                <a:spcPct val="35000"/>
              </a:spcAft>
              <a:buClr>
                <a:schemeClr val="accent2"/>
              </a:buClr>
              <a:buSzTx/>
              <a:buFont typeface="Wingdings" pitchFamily="2" charset="2"/>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We always test the null hypothesis.  The initial conclusion will always be one of the following:</a:t>
            </a:r>
          </a:p>
          <a:p>
            <a:pPr marL="342900" marR="0" lvl="0" indent="-342900" algn="just" defTabSz="914400" rtl="0" eaLnBrk="1" fontAlgn="auto" latinLnBrk="0" hangingPunct="1">
              <a:lnSpc>
                <a:spcPct val="105000"/>
              </a:lnSpc>
              <a:spcBef>
                <a:spcPct val="35000"/>
              </a:spcBef>
              <a:spcAft>
                <a:spcPct val="3500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1. Reject</a:t>
            </a:r>
            <a:r>
              <a:rPr kumimoji="0" lang="en-US" sz="3200" b="1" i="0" u="none" strike="noStrike" kern="1200" cap="none" spc="0" normalizeH="0" baseline="0" noProof="0" dirty="0" smtClean="0">
                <a:ln>
                  <a:noFill/>
                </a:ln>
                <a:solidFill>
                  <a:schemeClr val="hlink"/>
                </a:solidFill>
                <a:effectLst/>
                <a:uLnTx/>
                <a:uFillTx/>
                <a:latin typeface="Arial" pitchFamily="34" charset="0"/>
                <a:ea typeface="+mn-ea"/>
                <a:cs typeface="+mn-cs"/>
              </a:rPr>
              <a:t> </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the null hypothesis.</a:t>
            </a:r>
          </a:p>
          <a:p>
            <a:pPr marL="342900" marR="0" lvl="0" indent="-342900" algn="just" defTabSz="914400" rtl="0" eaLnBrk="1" fontAlgn="auto" latinLnBrk="0" hangingPunct="1">
              <a:lnSpc>
                <a:spcPct val="105000"/>
              </a:lnSpc>
              <a:spcBef>
                <a:spcPct val="35000"/>
              </a:spcBef>
              <a:spcAft>
                <a:spcPct val="3500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2. Fail to reject the null hypothesis.</a:t>
            </a:r>
            <a:endParaRPr kumimoji="0" lang="en-US" sz="4000" b="1" i="0" u="none" strike="noStrike" kern="1200" cap="none" spc="0" normalizeH="0" baseline="0" noProof="0" dirty="0">
              <a:ln>
                <a:noFill/>
              </a:ln>
              <a:solidFill>
                <a:schemeClr val="hlink"/>
              </a:solidFill>
              <a:effectLst/>
              <a:uLnTx/>
              <a:uFillTx/>
              <a:latin typeface="Arial" pitchFamily="34" charset="0"/>
              <a:ea typeface="+mn-ea"/>
              <a:cs typeface="+mn-cs"/>
            </a:endParaRPr>
          </a:p>
        </p:txBody>
      </p:sp>
      <p:sp>
        <p:nvSpPr>
          <p:cNvPr id="6" name="Rectangle 2"/>
          <p:cNvSpPr txBox="1">
            <a:spLocks noChangeArrowheads="1"/>
          </p:cNvSpPr>
          <p:nvPr/>
        </p:nvSpPr>
        <p:spPr>
          <a:xfrm>
            <a:off x="0" y="71414"/>
            <a:ext cx="91440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altLang="en-US" sz="44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7" name="Title 6"/>
          <p:cNvSpPr>
            <a:spLocks noGrp="1"/>
          </p:cNvSpPr>
          <p:nvPr>
            <p:ph type="title"/>
          </p:nvPr>
        </p:nvSpPr>
        <p:spPr>
          <a:xfrm>
            <a:off x="428596" y="714356"/>
            <a:ext cx="8229600" cy="1143000"/>
          </a:xfrm>
        </p:spPr>
        <p:txBody>
          <a:bodyPr>
            <a:normAutofit/>
          </a:bodyPr>
          <a:lstStyle/>
          <a:p>
            <a:pPr lvl="0"/>
            <a:r>
              <a:rPr lang="en-US" altLang="en-US" b="1" dirty="0" smtClean="0">
                <a:solidFill>
                  <a:srgbClr val="C00000"/>
                </a:solidFill>
                <a:latin typeface="Arial" pitchFamily="34" charset="0"/>
                <a:cs typeface="Arial" pitchFamily="34" charset="0"/>
              </a:rPr>
              <a:t>Making a </a:t>
            </a:r>
            <a:r>
              <a:rPr lang="en-US" altLang="en-US" b="1" dirty="0" smtClean="0">
                <a:solidFill>
                  <a:srgbClr val="C00000"/>
                </a:solidFill>
                <a:latin typeface="Arial" pitchFamily="34" charset="0"/>
                <a:cs typeface="Arial" pitchFamily="34" charset="0"/>
              </a:rPr>
              <a:t>Decision</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22300" y="1762205"/>
            <a:ext cx="7843838" cy="4524315"/>
          </a:xfrm>
          <a:prstGeom prst="rect">
            <a:avLst/>
          </a:prstGeom>
          <a:noFill/>
          <a:ln w="12700">
            <a:noFill/>
            <a:miter lim="800000"/>
            <a:headEnd/>
            <a:tailEnd/>
          </a:ln>
          <a:effectLst/>
        </p:spPr>
        <p:txBody>
          <a:bodyPr anchor="ctr">
            <a:spAutoFit/>
          </a:bodyPr>
          <a:lstStyle/>
          <a:p>
            <a:r>
              <a:rPr lang="en-US" sz="3600" b="1" dirty="0">
                <a:solidFill>
                  <a:srgbClr val="C00000"/>
                </a:solidFill>
                <a:latin typeface="Arial" pitchFamily="34" charset="0"/>
                <a:cs typeface="Arial" pitchFamily="34" charset="0"/>
              </a:rPr>
              <a:t>Traditional </a:t>
            </a:r>
            <a:r>
              <a:rPr lang="en-US" sz="3600" b="1" dirty="0" smtClean="0">
                <a:solidFill>
                  <a:srgbClr val="C00000"/>
                </a:solidFill>
                <a:latin typeface="Arial" pitchFamily="34" charset="0"/>
                <a:cs typeface="Arial" pitchFamily="34" charset="0"/>
              </a:rPr>
              <a:t>method</a:t>
            </a:r>
            <a:endParaRPr lang="en-US" sz="3600" b="1" dirty="0">
              <a:solidFill>
                <a:srgbClr val="C00000"/>
              </a:solidFill>
              <a:latin typeface="Arial" pitchFamily="34" charset="0"/>
              <a:cs typeface="Arial" pitchFamily="34" charset="0"/>
            </a:endParaRPr>
          </a:p>
          <a:p>
            <a:endParaRPr lang="en-US" sz="3600" b="1" dirty="0">
              <a:latin typeface="Arial" pitchFamily="34" charset="0"/>
              <a:cs typeface="Arial" pitchFamily="34" charset="0"/>
            </a:endParaRPr>
          </a:p>
          <a:p>
            <a:pPr algn="just"/>
            <a:r>
              <a:rPr lang="en-US" sz="3600" b="1" dirty="0">
                <a:solidFill>
                  <a:schemeClr val="hlink"/>
                </a:solidFill>
                <a:latin typeface="Arial" pitchFamily="34" charset="0"/>
                <a:cs typeface="Arial" pitchFamily="34" charset="0"/>
              </a:rPr>
              <a:t>Reject</a:t>
            </a:r>
            <a:r>
              <a:rPr lang="en-US" sz="3600" b="1" i="1" dirty="0">
                <a:solidFill>
                  <a:schemeClr val="hlink"/>
                </a:solidFill>
                <a:latin typeface="Arial" pitchFamily="34" charset="0"/>
                <a:cs typeface="Arial" pitchFamily="34" charset="0"/>
              </a:rPr>
              <a:t> H</a:t>
            </a:r>
            <a:r>
              <a:rPr lang="en-US" sz="3600" b="1" baseline="-25000" dirty="0">
                <a:solidFill>
                  <a:schemeClr val="hlink"/>
                </a:solidFill>
                <a:latin typeface="Arial" pitchFamily="34" charset="0"/>
                <a:cs typeface="Arial" pitchFamily="34" charset="0"/>
              </a:rPr>
              <a:t>0</a:t>
            </a:r>
            <a:r>
              <a:rPr lang="en-US" sz="3600" b="1" dirty="0">
                <a:latin typeface="Arial" pitchFamily="34" charset="0"/>
                <a:cs typeface="Arial" pitchFamily="34" charset="0"/>
              </a:rPr>
              <a:t> if the test statistic falls within the critical region.</a:t>
            </a:r>
          </a:p>
          <a:p>
            <a:endParaRPr lang="en-US" sz="3600" b="1" dirty="0">
              <a:latin typeface="Arial" pitchFamily="34" charset="0"/>
              <a:cs typeface="Arial" pitchFamily="34" charset="0"/>
            </a:endParaRPr>
          </a:p>
          <a:p>
            <a:pPr algn="just"/>
            <a:r>
              <a:rPr lang="en-US" sz="3600" b="1" dirty="0">
                <a:solidFill>
                  <a:schemeClr val="hlink"/>
                </a:solidFill>
                <a:latin typeface="Arial" pitchFamily="34" charset="0"/>
                <a:cs typeface="Arial" pitchFamily="34" charset="0"/>
              </a:rPr>
              <a:t>Fail to reject </a:t>
            </a:r>
            <a:r>
              <a:rPr lang="en-US" sz="3600" b="1" i="1" dirty="0">
                <a:solidFill>
                  <a:schemeClr val="hlink"/>
                </a:solidFill>
                <a:latin typeface="Arial" pitchFamily="34" charset="0"/>
                <a:cs typeface="Arial" pitchFamily="34" charset="0"/>
              </a:rPr>
              <a:t>H</a:t>
            </a:r>
            <a:r>
              <a:rPr lang="en-US" sz="3600" b="1" baseline="-25000" dirty="0">
                <a:solidFill>
                  <a:schemeClr val="hlink"/>
                </a:solidFill>
                <a:latin typeface="Arial" pitchFamily="34" charset="0"/>
                <a:cs typeface="Arial" pitchFamily="34" charset="0"/>
              </a:rPr>
              <a:t>0</a:t>
            </a:r>
            <a:r>
              <a:rPr lang="en-US" sz="3600" b="1" i="1" baseline="-25000" dirty="0">
                <a:latin typeface="Arial" pitchFamily="34" charset="0"/>
                <a:cs typeface="Arial" pitchFamily="34" charset="0"/>
              </a:rPr>
              <a:t> </a:t>
            </a:r>
            <a:r>
              <a:rPr lang="en-US" sz="3600" b="1" dirty="0">
                <a:latin typeface="Arial" pitchFamily="34" charset="0"/>
                <a:cs typeface="Arial" pitchFamily="34" charset="0"/>
              </a:rPr>
              <a:t>if the test statistic does not fall within the critical region.</a:t>
            </a:r>
            <a:endParaRPr lang="en-US" sz="3600" b="1" dirty="0">
              <a:latin typeface="Arial" pitchFamily="34" charset="0"/>
              <a:cs typeface="Arial" pitchFamily="34" charset="0"/>
              <a:sym typeface="Symbol" pitchFamily="82" charset="2"/>
            </a:endParaRPr>
          </a:p>
        </p:txBody>
      </p:sp>
      <p:sp>
        <p:nvSpPr>
          <p:cNvPr id="5" name="Rectangle 4"/>
          <p:cNvSpPr>
            <a:spLocks noChangeArrowheads="1"/>
          </p:cNvSpPr>
          <p:nvPr/>
        </p:nvSpPr>
        <p:spPr bwMode="auto">
          <a:xfrm>
            <a:off x="690563" y="411146"/>
            <a:ext cx="7772400" cy="660400"/>
          </a:xfrm>
          <a:prstGeom prst="rect">
            <a:avLst/>
          </a:prstGeom>
          <a:noFill/>
          <a:ln w="12700">
            <a:noFill/>
            <a:miter lim="800000"/>
            <a:headEnd/>
            <a:tailEnd/>
          </a:ln>
          <a:effectLst/>
        </p:spPr>
        <p:txBody>
          <a:bodyPr lIns="90488" tIns="44450" rIns="90488" bIns="44450" anchor="ctr"/>
          <a:lstStyle/>
          <a:p>
            <a:pPr algn="ctr"/>
            <a:r>
              <a:rPr lang="en-US" sz="4400" b="1" dirty="0">
                <a:solidFill>
                  <a:schemeClr val="accent2"/>
                </a:solidFill>
                <a:latin typeface="Arial" pitchFamily="34" charset="0"/>
                <a:cs typeface="Arial" pitchFamily="34" charset="0"/>
              </a:rPr>
              <a:t>Decision Criterion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23888" y="1887574"/>
            <a:ext cx="8042275" cy="3970318"/>
          </a:xfrm>
          <a:prstGeom prst="rect">
            <a:avLst/>
          </a:prstGeom>
          <a:noFill/>
          <a:ln w="12700">
            <a:noFill/>
            <a:miter lim="800000"/>
            <a:headEnd/>
            <a:tailEnd/>
          </a:ln>
          <a:effectLst/>
        </p:spPr>
        <p:txBody>
          <a:bodyPr anchor="ctr">
            <a:spAutoFit/>
          </a:bodyPr>
          <a:lstStyle/>
          <a:p>
            <a:pPr algn="just"/>
            <a:r>
              <a:rPr lang="en-US" sz="3600" b="1" i="1" dirty="0">
                <a:solidFill>
                  <a:srgbClr val="C00000"/>
                </a:solidFill>
                <a:latin typeface="Arial" pitchFamily="34" charset="0"/>
                <a:cs typeface="Arial" pitchFamily="34" charset="0"/>
              </a:rPr>
              <a:t>P</a:t>
            </a:r>
            <a:r>
              <a:rPr lang="en-US" sz="3600" b="1" dirty="0">
                <a:solidFill>
                  <a:srgbClr val="C00000"/>
                </a:solidFill>
                <a:latin typeface="Arial" pitchFamily="34" charset="0"/>
                <a:cs typeface="Arial" pitchFamily="34" charset="0"/>
              </a:rPr>
              <a:t>-value </a:t>
            </a:r>
            <a:r>
              <a:rPr lang="en-US" sz="3600" b="1" dirty="0" smtClean="0">
                <a:solidFill>
                  <a:srgbClr val="C00000"/>
                </a:solidFill>
                <a:latin typeface="Arial" pitchFamily="34" charset="0"/>
                <a:cs typeface="Arial" pitchFamily="34" charset="0"/>
              </a:rPr>
              <a:t>method</a:t>
            </a:r>
            <a:endParaRPr lang="en-US" sz="3600" b="1" dirty="0">
              <a:solidFill>
                <a:srgbClr val="C00000"/>
              </a:solidFill>
              <a:latin typeface="Arial" pitchFamily="34" charset="0"/>
              <a:cs typeface="Arial" pitchFamily="34" charset="0"/>
            </a:endParaRPr>
          </a:p>
          <a:p>
            <a:pPr algn="just"/>
            <a:endParaRPr lang="en-US" sz="3600" b="1" dirty="0">
              <a:latin typeface="Arial" pitchFamily="34" charset="0"/>
              <a:cs typeface="Arial" pitchFamily="34" charset="0"/>
            </a:endParaRPr>
          </a:p>
          <a:p>
            <a:pPr algn="just"/>
            <a:r>
              <a:rPr lang="en-US" sz="3600" b="1" dirty="0">
                <a:solidFill>
                  <a:schemeClr val="hlink"/>
                </a:solidFill>
                <a:latin typeface="Arial" pitchFamily="34" charset="0"/>
                <a:cs typeface="Arial" pitchFamily="34" charset="0"/>
              </a:rPr>
              <a:t>Reject</a:t>
            </a:r>
            <a:r>
              <a:rPr lang="en-US" sz="3600" b="1" i="1" dirty="0">
                <a:solidFill>
                  <a:schemeClr val="hlink"/>
                </a:solidFill>
                <a:latin typeface="Arial" pitchFamily="34" charset="0"/>
                <a:cs typeface="Arial" pitchFamily="34" charset="0"/>
              </a:rPr>
              <a:t> H</a:t>
            </a:r>
            <a:r>
              <a:rPr lang="en-US" sz="3600" b="1" baseline="-25000" dirty="0">
                <a:solidFill>
                  <a:schemeClr val="hlink"/>
                </a:solidFill>
                <a:latin typeface="Arial" pitchFamily="34" charset="0"/>
                <a:cs typeface="Arial" pitchFamily="34" charset="0"/>
              </a:rPr>
              <a:t>0</a:t>
            </a:r>
            <a:r>
              <a:rPr lang="en-US" sz="3600" b="1" dirty="0">
                <a:latin typeface="Arial" pitchFamily="34" charset="0"/>
                <a:cs typeface="Arial" pitchFamily="34" charset="0"/>
              </a:rPr>
              <a:t> if the </a:t>
            </a:r>
            <a:r>
              <a:rPr lang="en-US" sz="3600" b="1" i="1" dirty="0">
                <a:latin typeface="Arial" pitchFamily="34" charset="0"/>
                <a:cs typeface="Arial" pitchFamily="34" charset="0"/>
              </a:rPr>
              <a:t>P</a:t>
            </a:r>
            <a:r>
              <a:rPr lang="en-US" sz="3600" b="1" dirty="0">
                <a:latin typeface="Arial" pitchFamily="34" charset="0"/>
                <a:cs typeface="Arial" pitchFamily="34" charset="0"/>
              </a:rPr>
              <a:t>-value </a:t>
            </a:r>
            <a:r>
              <a:rPr lang="en-US" sz="3600" b="1" dirty="0">
                <a:latin typeface="Arial" pitchFamily="34" charset="0"/>
                <a:cs typeface="Arial" pitchFamily="34" charset="0"/>
                <a:sym typeface="Symbol" pitchFamily="82" charset="2"/>
              </a:rPr>
              <a:t> </a:t>
            </a:r>
            <a:r>
              <a:rPr lang="en-US" sz="3600" b="1" i="1" dirty="0">
                <a:latin typeface="Arial" pitchFamily="34" charset="0"/>
                <a:cs typeface="Arial" pitchFamily="34" charset="0"/>
                <a:sym typeface="Symbol" pitchFamily="82" charset="2"/>
              </a:rPr>
              <a:t></a:t>
            </a:r>
            <a:r>
              <a:rPr lang="en-US" sz="3600" b="1" dirty="0">
                <a:latin typeface="Arial" pitchFamily="34" charset="0"/>
                <a:cs typeface="Arial" pitchFamily="34" charset="0"/>
                <a:sym typeface="Symbol" pitchFamily="82" charset="2"/>
              </a:rPr>
              <a:t> (where </a:t>
            </a:r>
            <a:r>
              <a:rPr lang="en-US" sz="3600" b="1" i="1" dirty="0">
                <a:latin typeface="Arial" pitchFamily="34" charset="0"/>
                <a:cs typeface="Arial" pitchFamily="34" charset="0"/>
                <a:sym typeface="Symbol" pitchFamily="82" charset="2"/>
              </a:rPr>
              <a:t></a:t>
            </a:r>
            <a:r>
              <a:rPr lang="en-US" sz="3600" b="1" dirty="0">
                <a:latin typeface="Arial" pitchFamily="34" charset="0"/>
                <a:cs typeface="Arial" pitchFamily="34" charset="0"/>
                <a:sym typeface="Symbol" pitchFamily="82" charset="2"/>
              </a:rPr>
              <a:t> is the significance level, such as 0.05).</a:t>
            </a:r>
          </a:p>
          <a:p>
            <a:pPr algn="just"/>
            <a:endParaRPr lang="en-US" sz="3600" b="1" dirty="0">
              <a:latin typeface="Arial" pitchFamily="34" charset="0"/>
              <a:cs typeface="Arial" pitchFamily="34" charset="0"/>
            </a:endParaRPr>
          </a:p>
          <a:p>
            <a:pPr algn="just"/>
            <a:r>
              <a:rPr lang="en-US" sz="3600" b="1" dirty="0" smtClean="0">
                <a:solidFill>
                  <a:schemeClr val="hlink"/>
                </a:solidFill>
                <a:latin typeface="Arial" pitchFamily="34" charset="0"/>
                <a:cs typeface="Arial" pitchFamily="34" charset="0"/>
              </a:rPr>
              <a:t>Accept </a:t>
            </a:r>
            <a:r>
              <a:rPr lang="en-US" sz="3600" b="1" i="1" dirty="0">
                <a:solidFill>
                  <a:schemeClr val="hlink"/>
                </a:solidFill>
                <a:latin typeface="Arial" pitchFamily="34" charset="0"/>
                <a:cs typeface="Arial" pitchFamily="34" charset="0"/>
              </a:rPr>
              <a:t>H</a:t>
            </a:r>
            <a:r>
              <a:rPr lang="en-US" sz="3600" b="1" baseline="-25000" dirty="0">
                <a:solidFill>
                  <a:schemeClr val="hlink"/>
                </a:solidFill>
                <a:latin typeface="Arial" pitchFamily="34" charset="0"/>
                <a:cs typeface="Arial" pitchFamily="34" charset="0"/>
              </a:rPr>
              <a:t>0</a:t>
            </a:r>
            <a:r>
              <a:rPr lang="en-US" sz="3600" b="1" i="1" baseline="-25000" dirty="0">
                <a:latin typeface="Arial" pitchFamily="34" charset="0"/>
                <a:cs typeface="Arial" pitchFamily="34" charset="0"/>
              </a:rPr>
              <a:t> </a:t>
            </a:r>
            <a:r>
              <a:rPr lang="en-US" sz="3600" b="1" dirty="0">
                <a:latin typeface="Arial" pitchFamily="34" charset="0"/>
                <a:cs typeface="Arial" pitchFamily="34" charset="0"/>
              </a:rPr>
              <a:t>if the </a:t>
            </a:r>
            <a:r>
              <a:rPr lang="en-US" sz="3600" b="1" i="1" dirty="0">
                <a:latin typeface="Arial" pitchFamily="34" charset="0"/>
                <a:cs typeface="Arial" pitchFamily="34" charset="0"/>
              </a:rPr>
              <a:t>P</a:t>
            </a:r>
            <a:r>
              <a:rPr lang="en-US" sz="3600" b="1" dirty="0">
                <a:latin typeface="Arial" pitchFamily="34" charset="0"/>
                <a:cs typeface="Arial" pitchFamily="34" charset="0"/>
              </a:rPr>
              <a:t>-value &gt; </a:t>
            </a:r>
            <a:r>
              <a:rPr lang="en-US" sz="3600" b="1" dirty="0">
                <a:latin typeface="Arial" pitchFamily="34" charset="0"/>
                <a:cs typeface="Arial" pitchFamily="34" charset="0"/>
                <a:sym typeface="Symbol" pitchFamily="82" charset="2"/>
              </a:rPr>
              <a:t>.</a:t>
            </a:r>
          </a:p>
        </p:txBody>
      </p:sp>
      <p:sp>
        <p:nvSpPr>
          <p:cNvPr id="5" name="Rectangle 4"/>
          <p:cNvSpPr>
            <a:spLocks noChangeArrowheads="1"/>
          </p:cNvSpPr>
          <p:nvPr/>
        </p:nvSpPr>
        <p:spPr bwMode="auto">
          <a:xfrm>
            <a:off x="690563" y="411146"/>
            <a:ext cx="7772400" cy="660400"/>
          </a:xfrm>
          <a:prstGeom prst="rect">
            <a:avLst/>
          </a:prstGeom>
          <a:noFill/>
          <a:ln w="12700">
            <a:noFill/>
            <a:miter lim="800000"/>
            <a:headEnd/>
            <a:tailEnd/>
          </a:ln>
          <a:effectLst/>
        </p:spPr>
        <p:txBody>
          <a:bodyPr lIns="90488" tIns="44450" rIns="90488" bIns="44450" anchor="ctr"/>
          <a:lstStyle/>
          <a:p>
            <a:pPr algn="ctr"/>
            <a:r>
              <a:rPr lang="en-US" sz="4400" b="1" dirty="0">
                <a:solidFill>
                  <a:schemeClr val="accent2"/>
                </a:solidFill>
                <a:latin typeface="Arial" pitchFamily="34" charset="0"/>
                <a:cs typeface="Arial" pitchFamily="34" charset="0"/>
              </a:rPr>
              <a:t>Decision </a:t>
            </a:r>
            <a:r>
              <a:rPr lang="en-US" sz="4400" b="1" dirty="0" smtClean="0">
                <a:solidFill>
                  <a:schemeClr val="accent2"/>
                </a:solidFill>
                <a:latin typeface="Arial" pitchFamily="34" charset="0"/>
                <a:cs typeface="Arial" pitchFamily="34" charset="0"/>
              </a:rPr>
              <a:t>Criterion</a:t>
            </a:r>
            <a:endParaRPr lang="en-US" sz="4400" b="1" dirty="0">
              <a:solidFill>
                <a:schemeClr val="accent2"/>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90563" y="411146"/>
            <a:ext cx="7772400" cy="660400"/>
          </a:xfrm>
          <a:noFill/>
          <a:ln/>
        </p:spPr>
        <p:txBody>
          <a:bodyPr lIns="90488" tIns="44450" rIns="90488" bIns="44450">
            <a:noAutofit/>
          </a:bodyPr>
          <a:lstStyle/>
          <a:p>
            <a:r>
              <a:rPr lang="en-US" b="1" dirty="0">
                <a:solidFill>
                  <a:schemeClr val="accent2"/>
                </a:solidFill>
                <a:latin typeface="Arial" pitchFamily="34" charset="0"/>
                <a:cs typeface="Arial" pitchFamily="34" charset="0"/>
              </a:rPr>
              <a:t>Decision </a:t>
            </a:r>
            <a:r>
              <a:rPr lang="en-US" b="1" dirty="0" smtClean="0">
                <a:solidFill>
                  <a:schemeClr val="accent2"/>
                </a:solidFill>
                <a:latin typeface="Arial" pitchFamily="34" charset="0"/>
                <a:cs typeface="Arial" pitchFamily="34" charset="0"/>
              </a:rPr>
              <a:t>Criterion</a:t>
            </a:r>
            <a:endParaRPr lang="en-US" b="1" dirty="0">
              <a:solidFill>
                <a:schemeClr val="accent2"/>
              </a:solidFill>
              <a:latin typeface="Arial" pitchFamily="34" charset="0"/>
              <a:cs typeface="Arial" pitchFamily="34" charset="0"/>
            </a:endParaRPr>
          </a:p>
        </p:txBody>
      </p:sp>
      <p:sp>
        <p:nvSpPr>
          <p:cNvPr id="5" name="Text Box 3"/>
          <p:cNvSpPr txBox="1">
            <a:spLocks noChangeArrowheads="1"/>
          </p:cNvSpPr>
          <p:nvPr/>
        </p:nvSpPr>
        <p:spPr bwMode="auto">
          <a:xfrm>
            <a:off x="609600" y="1854537"/>
            <a:ext cx="8120063" cy="4431983"/>
          </a:xfrm>
          <a:prstGeom prst="rect">
            <a:avLst/>
          </a:prstGeom>
          <a:noFill/>
          <a:ln w="12700">
            <a:noFill/>
            <a:miter lim="800000"/>
            <a:headEnd/>
            <a:tailEnd/>
          </a:ln>
          <a:effectLst/>
        </p:spPr>
        <p:txBody>
          <a:bodyPr anchor="ctr">
            <a:spAutoFit/>
          </a:bodyPr>
          <a:lstStyle/>
          <a:p>
            <a:pPr algn="just"/>
            <a:r>
              <a:rPr lang="en-US" sz="3600" b="1" dirty="0">
                <a:solidFill>
                  <a:srgbClr val="C00000"/>
                </a:solidFill>
                <a:latin typeface="Arial" pitchFamily="34" charset="0"/>
                <a:cs typeface="Arial" pitchFamily="34" charset="0"/>
              </a:rPr>
              <a:t>Confidence </a:t>
            </a:r>
            <a:r>
              <a:rPr lang="en-US" sz="3600" b="1" dirty="0" smtClean="0">
                <a:solidFill>
                  <a:srgbClr val="C00000"/>
                </a:solidFill>
                <a:latin typeface="Arial" pitchFamily="34" charset="0"/>
                <a:cs typeface="Arial" pitchFamily="34" charset="0"/>
              </a:rPr>
              <a:t>Intervals</a:t>
            </a:r>
            <a:endParaRPr lang="en-US" sz="3600" b="1" dirty="0">
              <a:solidFill>
                <a:srgbClr val="C00000"/>
              </a:solidFill>
              <a:latin typeface="Arial" pitchFamily="34" charset="0"/>
              <a:cs typeface="Arial" pitchFamily="34" charset="0"/>
            </a:endParaRPr>
          </a:p>
          <a:p>
            <a:pPr algn="just"/>
            <a:r>
              <a:rPr lang="en-US" sz="3600" b="1" dirty="0">
                <a:solidFill>
                  <a:schemeClr val="tx2"/>
                </a:solidFill>
                <a:latin typeface="Arial" pitchFamily="34" charset="0"/>
                <a:cs typeface="Arial" pitchFamily="34" charset="0"/>
              </a:rPr>
              <a:t>	</a:t>
            </a:r>
          </a:p>
          <a:p>
            <a:pPr algn="just">
              <a:lnSpc>
                <a:spcPct val="150000"/>
              </a:lnSpc>
            </a:pPr>
            <a:r>
              <a:rPr lang="en-US" sz="2800" b="1" dirty="0">
                <a:latin typeface="Arial" pitchFamily="34" charset="0"/>
                <a:cs typeface="Arial" pitchFamily="34" charset="0"/>
              </a:rPr>
              <a:t>Because a confidence interval estimate of a population parameter contains the likely values of that parameter, reject a claim that the population parameter has a value that is not included in the confidence interval.</a:t>
            </a:r>
            <a:endParaRPr lang="en-US" sz="2800" b="1" dirty="0">
              <a:latin typeface="Arial" pitchFamily="34" charset="0"/>
              <a:cs typeface="Arial" pitchFamily="34" charset="0"/>
              <a:sym typeface="Symbol" pitchFamily="82" charset="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87375" y="607998"/>
            <a:ext cx="7772400" cy="749300"/>
          </a:xfrm>
          <a:noFill/>
          <a:ln/>
        </p:spPr>
        <p:txBody>
          <a:bodyPr lIns="90488" tIns="44450" rIns="90488" bIns="44450">
            <a:noAutofit/>
          </a:bodyPr>
          <a:lstStyle/>
          <a:p>
            <a:r>
              <a:rPr lang="en-US" b="1" dirty="0">
                <a:solidFill>
                  <a:schemeClr val="accent2"/>
                </a:solidFill>
                <a:latin typeface="Arial" pitchFamily="34" charset="0"/>
                <a:cs typeface="Arial" pitchFamily="34" charset="0"/>
              </a:rPr>
              <a:t>Type I Error</a:t>
            </a:r>
          </a:p>
        </p:txBody>
      </p:sp>
      <p:sp>
        <p:nvSpPr>
          <p:cNvPr id="5" name="Rectangle 3"/>
          <p:cNvSpPr txBox="1">
            <a:spLocks noChangeArrowheads="1"/>
          </p:cNvSpPr>
          <p:nvPr/>
        </p:nvSpPr>
        <p:spPr bwMode="auto">
          <a:xfrm>
            <a:off x="630238" y="1957406"/>
            <a:ext cx="7800975" cy="41148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a:bodyPr>
          <a:lstStyle/>
          <a:p>
            <a:pPr marL="457200" marR="0" lvl="0" indent="-457200" algn="just" defTabSz="914400" rtl="0" eaLnBrk="1" fontAlgn="auto" latinLnBrk="0" hangingPunct="1">
              <a:lnSpc>
                <a:spcPct val="100000"/>
              </a:lnSpc>
              <a:spcBef>
                <a:spcPct val="45000"/>
              </a:spcBef>
              <a:spcAft>
                <a:spcPct val="45000"/>
              </a:spcAft>
              <a:buClr>
                <a:schemeClr val="accent2"/>
              </a:buClr>
              <a:buSzTx/>
              <a:buFont typeface="Wingdings" pitchFamily="2" charset="2"/>
              <a:buChar char="v"/>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A </a:t>
            </a:r>
            <a:r>
              <a:rPr kumimoji="0" lang="en-US" sz="3200" b="1" i="0" u="none" strike="noStrike" kern="1200" cap="none" spc="0" normalizeH="0" baseline="0" noProof="0" dirty="0" smtClean="0">
                <a:ln>
                  <a:noFill/>
                </a:ln>
                <a:solidFill>
                  <a:schemeClr val="accent2"/>
                </a:solidFill>
                <a:effectLst/>
                <a:uLnTx/>
                <a:uFillTx/>
                <a:latin typeface="Arial" pitchFamily="34" charset="0"/>
                <a:cs typeface="Arial" pitchFamily="34" charset="0"/>
              </a:rPr>
              <a:t>Type I error </a:t>
            </a: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is the mistake of rejecting the null hypothesis when it is true.</a:t>
            </a:r>
          </a:p>
          <a:p>
            <a:pPr marL="457200" marR="0" lvl="0" indent="-457200" algn="just" defTabSz="914400" rtl="0" eaLnBrk="1" fontAlgn="auto" latinLnBrk="0" hangingPunct="1">
              <a:lnSpc>
                <a:spcPct val="100000"/>
              </a:lnSpc>
              <a:spcBef>
                <a:spcPct val="45000"/>
              </a:spcBef>
              <a:spcAft>
                <a:spcPct val="45000"/>
              </a:spcAft>
              <a:buClr>
                <a:schemeClr val="accent2"/>
              </a:buClr>
              <a:buSzTx/>
              <a:buFont typeface="Wingdings" pitchFamily="2" charset="2"/>
              <a:buChar char="v"/>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The symbol</a:t>
            </a:r>
            <a:r>
              <a:rPr kumimoji="0" lang="en-US" sz="3200" b="1" i="0" u="none" strike="noStrike" kern="1200" cap="none" spc="0" normalizeH="0" noProof="0" dirty="0" smtClean="0">
                <a:ln>
                  <a:noFill/>
                </a:ln>
                <a:solidFill>
                  <a:schemeClr val="tx1"/>
                </a:solidFill>
                <a:effectLst/>
                <a:uLnTx/>
                <a:uFillTx/>
                <a:latin typeface="Arial"/>
                <a:cs typeface="Arial"/>
              </a:rPr>
              <a:t> </a:t>
            </a:r>
            <a:r>
              <a:rPr kumimoji="0" lang="en-US" sz="3200" b="1" i="0" u="none" strike="noStrike" kern="1200" cap="none" spc="0" normalizeH="0" noProof="0" dirty="0" smtClean="0">
                <a:ln>
                  <a:noFill/>
                </a:ln>
                <a:solidFill>
                  <a:schemeClr val="tx1"/>
                </a:solidFill>
                <a:effectLst/>
                <a:uLnTx/>
                <a:uFillTx/>
                <a:latin typeface="Arial"/>
                <a:cs typeface="Arial"/>
                <a:sym typeface="Symbol"/>
              </a:rPr>
              <a:t> </a:t>
            </a:r>
            <a:r>
              <a:rPr kumimoji="0" lang="en-US" sz="3000" b="1" i="0" u="none" strike="noStrike" kern="1200" cap="none" spc="0" normalizeH="0" baseline="0" noProof="0" dirty="0" smtClean="0">
                <a:ln>
                  <a:noFill/>
                </a:ln>
                <a:solidFill>
                  <a:schemeClr val="tx1"/>
                </a:solidFill>
                <a:effectLst/>
                <a:uLnTx/>
                <a:uFillTx/>
                <a:latin typeface="Arial" pitchFamily="34" charset="0"/>
                <a:cs typeface="Arial" pitchFamily="34" charset="0"/>
              </a:rPr>
              <a:t>(alpha) </a:t>
            </a:r>
            <a:r>
              <a:rPr kumimoji="0" lang="en-US" sz="3200" b="1" i="0" u="none" strike="noStrike" kern="1200" cap="none" spc="0" normalizeH="0" baseline="0" noProof="0" dirty="0" smtClean="0">
                <a:ln>
                  <a:noFill/>
                </a:ln>
                <a:solidFill>
                  <a:schemeClr val="tx1"/>
                </a:solidFill>
                <a:effectLst/>
                <a:uLnTx/>
                <a:uFillTx/>
                <a:latin typeface="Arial" pitchFamily="34" charset="0"/>
                <a:cs typeface="Arial" pitchFamily="34" charset="0"/>
              </a:rPr>
              <a:t>is used to represent the probability of a type I error.</a:t>
            </a:r>
            <a:endParaRPr kumimoji="0" lang="en-US" sz="3200" b="1"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50875" y="620698"/>
            <a:ext cx="7772400" cy="736600"/>
          </a:xfrm>
          <a:noFill/>
          <a:ln/>
        </p:spPr>
        <p:txBody>
          <a:bodyPr lIns="90488" tIns="44450" rIns="90488" bIns="44450">
            <a:noAutofit/>
          </a:bodyPr>
          <a:lstStyle/>
          <a:p>
            <a:r>
              <a:rPr lang="en-US" b="1" dirty="0">
                <a:solidFill>
                  <a:schemeClr val="accent2"/>
                </a:solidFill>
                <a:latin typeface="Arial" pitchFamily="34" charset="0"/>
                <a:cs typeface="Arial" pitchFamily="34" charset="0"/>
              </a:rPr>
              <a:t>Type II Error</a:t>
            </a:r>
          </a:p>
        </p:txBody>
      </p:sp>
      <p:sp>
        <p:nvSpPr>
          <p:cNvPr id="5" name="Rectangle 3"/>
          <p:cNvSpPr txBox="1">
            <a:spLocks noChangeArrowheads="1"/>
          </p:cNvSpPr>
          <p:nvPr/>
        </p:nvSpPr>
        <p:spPr bwMode="auto">
          <a:xfrm>
            <a:off x="625475" y="1885968"/>
            <a:ext cx="8042275" cy="41148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fontScale="92500"/>
          </a:bodyPr>
          <a:lstStyle/>
          <a:p>
            <a:pPr marL="457200" marR="0" lvl="0" indent="-457200" algn="just" defTabSz="171450" rtl="0" eaLnBrk="1" fontAlgn="auto" latinLnBrk="0" hangingPunct="1">
              <a:lnSpc>
                <a:spcPct val="150000"/>
              </a:lnSpc>
              <a:spcBef>
                <a:spcPct val="45000"/>
              </a:spcBef>
              <a:spcAft>
                <a:spcPct val="45000"/>
              </a:spcAft>
              <a:buClr>
                <a:schemeClr val="accent2"/>
              </a:buClr>
              <a:buSzTx/>
              <a:buFont typeface="Wingdings" pitchFamily="2" charset="2"/>
              <a:buChar char="v"/>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A </a:t>
            </a:r>
            <a:r>
              <a:rPr kumimoji="0" lang="en-US" sz="3200" b="1" i="0" u="none" strike="noStrike" kern="1200" cap="none" spc="0" normalizeH="0" baseline="0" noProof="0" dirty="0" smtClean="0">
                <a:ln>
                  <a:noFill/>
                </a:ln>
                <a:solidFill>
                  <a:schemeClr val="accent2"/>
                </a:solidFill>
                <a:effectLst/>
                <a:uLnTx/>
                <a:uFillTx/>
                <a:latin typeface="Arial" pitchFamily="34" charset="0"/>
                <a:ea typeface="+mn-ea"/>
                <a:cs typeface="+mn-cs"/>
              </a:rPr>
              <a:t>Type II error </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is the mistake of failing to reject the null hypothesis when it is false</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a:t>
            </a:r>
          </a:p>
          <a:p>
            <a:pPr marL="457200" marR="0" lvl="0" indent="-457200" algn="just" defTabSz="171450" rtl="0" eaLnBrk="1" fontAlgn="auto" latinLnBrk="0" hangingPunct="1">
              <a:lnSpc>
                <a:spcPct val="150000"/>
              </a:lnSpc>
              <a:spcBef>
                <a:spcPct val="45000"/>
              </a:spcBef>
              <a:spcAft>
                <a:spcPct val="45000"/>
              </a:spcAft>
              <a:buClr>
                <a:schemeClr val="accent2"/>
              </a:buClr>
              <a:buSzTx/>
              <a:buFont typeface="Wingdings" pitchFamily="2" charset="2"/>
              <a:buChar char="v"/>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The symbol</a:t>
            </a:r>
            <a:r>
              <a:rPr kumimoji="0" lang="en-US" sz="3200" b="1" i="1"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en-US" sz="3200" b="1" i="1" u="none" strike="noStrike" kern="1200" cap="none" spc="0" normalizeH="0" baseline="0" noProof="0" dirty="0" smtClean="0">
                <a:ln>
                  <a:noFill/>
                </a:ln>
                <a:solidFill>
                  <a:schemeClr val="tx1"/>
                </a:solidFill>
                <a:effectLst/>
                <a:uLnTx/>
                <a:uFillTx/>
                <a:latin typeface="Arial" pitchFamily="34" charset="0"/>
                <a:ea typeface="+mn-ea"/>
                <a:cs typeface="+mn-cs"/>
                <a:sym typeface="Symbol" pitchFamily="82" charset="2"/>
              </a:rPr>
              <a:t> </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(beta) is used to represent the probability of a type II error</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a:t>
            </a:r>
            <a:endParaRPr kumimoji="0" lang="en-US" sz="30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14282" y="1071570"/>
            <a:ext cx="8929718" cy="5929330"/>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Arial" pitchFamily="34" charset="0"/>
                <a:cs typeface="Arial" pitchFamily="34" charset="0"/>
              </a:rPr>
              <a:t>What is Hypothesis?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1"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Arial" pitchFamily="34" charset="0"/>
                <a:cs typeface="Arial" pitchFamily="34" charset="0"/>
              </a:rPr>
              <a:t>“A hypothesis is an educated prediction that can be tested” (study.com).</a:t>
            </a:r>
          </a:p>
          <a:p>
            <a:pPr marL="3886200" marR="0" lvl="8"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Arial" pitchFamily="34" charset="0"/>
                <a:cs typeface="Arial" pitchFamily="34" charset="0"/>
              </a:rPr>
              <a:t>“A hypothesis is a proposed explanation for a phenomenon” (Wikipedia).</a:t>
            </a:r>
          </a:p>
          <a:p>
            <a:pPr marL="3886200" marR="0" lvl="8"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Arial" pitchFamily="34" charset="0"/>
                <a:cs typeface="Arial" pitchFamily="34" charset="0"/>
              </a:rPr>
              <a:t>“A hypothesis is used to define the relationship between two variables” (Oxford dictionary).</a:t>
            </a:r>
          </a:p>
          <a:p>
            <a:pPr marL="3886200" marR="0" lvl="8"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Arial" pitchFamily="34" charset="0"/>
                <a:cs typeface="Arial" pitchFamily="34" charset="0"/>
              </a:rPr>
              <a:t>“A supposition or proposed explanation made on the basis of limited evidence as a starting point for further investigation” (Walpole).</a:t>
            </a:r>
          </a:p>
        </p:txBody>
      </p:sp>
      <p:sp>
        <p:nvSpPr>
          <p:cNvPr id="4" name="Title 1"/>
          <p:cNvSpPr>
            <a:spLocks noGrp="1"/>
          </p:cNvSpPr>
          <p:nvPr>
            <p:ph type="title"/>
          </p:nvPr>
        </p:nvSpPr>
        <p:spPr>
          <a:xfrm>
            <a:off x="285720" y="-142900"/>
            <a:ext cx="8425339" cy="1010012"/>
          </a:xfrm>
        </p:spPr>
        <p:txBody>
          <a:bodyPr>
            <a:normAutofit/>
          </a:bodyPr>
          <a:lstStyle/>
          <a:p>
            <a:r>
              <a:rPr lang="en-US" sz="4000" b="1" dirty="0" smtClean="0">
                <a:solidFill>
                  <a:srgbClr val="A50021"/>
                </a:solidFill>
                <a:latin typeface="Arial" pitchFamily="34" charset="0"/>
                <a:cs typeface="Arial" pitchFamily="34" charset="0"/>
              </a:rPr>
              <a:t>Hypothesis Testing</a:t>
            </a:r>
            <a:endParaRPr lang="en-IN" sz="4000" b="1" dirty="0">
              <a:solidFill>
                <a:srgbClr val="A50021"/>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8"/>
          <p:cNvGrpSpPr>
            <a:grpSpLocks/>
          </p:cNvGrpSpPr>
          <p:nvPr/>
        </p:nvGrpSpPr>
        <p:grpSpPr bwMode="auto">
          <a:xfrm>
            <a:off x="428596" y="2214554"/>
            <a:ext cx="8328056" cy="3244366"/>
            <a:chOff x="416" y="1392"/>
            <a:chExt cx="4912" cy="1721"/>
          </a:xfrm>
        </p:grpSpPr>
        <p:sp>
          <p:nvSpPr>
            <p:cNvPr id="5" name="Rectangle 8"/>
            <p:cNvSpPr>
              <a:spLocks noChangeArrowheads="1"/>
            </p:cNvSpPr>
            <p:nvPr/>
          </p:nvSpPr>
          <p:spPr bwMode="auto">
            <a:xfrm>
              <a:off x="416" y="2256"/>
              <a:ext cx="4864" cy="768"/>
            </a:xfrm>
            <a:prstGeom prst="rect">
              <a:avLst/>
            </a:prstGeom>
            <a:solidFill>
              <a:schemeClr val="accent2">
                <a:alpha val="30000"/>
              </a:schemeClr>
            </a:solidFill>
            <a:ln w="9525">
              <a:solidFill>
                <a:schemeClr val="tx1"/>
              </a:solidFill>
              <a:miter lim="800000"/>
              <a:headEnd type="none" w="sm" len="sm"/>
              <a:tailEnd type="none" w="sm" len="sm"/>
            </a:ln>
            <a:effectLst/>
          </p:spPr>
          <p:txBody>
            <a:bodyPr wrap="none" anchor="ctr"/>
            <a:lstStyle/>
            <a:p>
              <a:pPr algn="ctr"/>
              <a:endParaRPr lang="en-IN" sz="2000" b="1">
                <a:latin typeface="Arial" pitchFamily="34" charset="0"/>
                <a:cs typeface="Arial" pitchFamily="34" charset="0"/>
              </a:endParaRPr>
            </a:p>
          </p:txBody>
        </p:sp>
        <p:sp>
          <p:nvSpPr>
            <p:cNvPr id="6" name="Rectangle 9"/>
            <p:cNvSpPr>
              <a:spLocks noChangeArrowheads="1"/>
            </p:cNvSpPr>
            <p:nvPr/>
          </p:nvSpPr>
          <p:spPr bwMode="auto">
            <a:xfrm>
              <a:off x="1995" y="1392"/>
              <a:ext cx="3284"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2400" b="1" dirty="0">
                  <a:solidFill>
                    <a:schemeClr val="bg1"/>
                  </a:solidFill>
                  <a:latin typeface="Arial" pitchFamily="34" charset="0"/>
                  <a:cs typeface="Arial" pitchFamily="34" charset="0"/>
                </a:rPr>
                <a:t>Actual Truth of H</a:t>
              </a:r>
              <a:r>
                <a:rPr lang="en-US" altLang="en-US" sz="2400" b="1" baseline="-25000" dirty="0">
                  <a:solidFill>
                    <a:schemeClr val="bg1"/>
                  </a:solidFill>
                  <a:latin typeface="Arial" pitchFamily="34" charset="0"/>
                  <a:cs typeface="Arial" pitchFamily="34" charset="0"/>
                </a:rPr>
                <a:t>0</a:t>
              </a:r>
            </a:p>
          </p:txBody>
        </p:sp>
        <p:sp>
          <p:nvSpPr>
            <p:cNvPr id="7" name="Text Box 10"/>
            <p:cNvSpPr txBox="1">
              <a:spLocks noChangeArrowheads="1"/>
            </p:cNvSpPr>
            <p:nvPr/>
          </p:nvSpPr>
          <p:spPr bwMode="auto">
            <a:xfrm>
              <a:off x="2016" y="1909"/>
              <a:ext cx="1621" cy="252"/>
            </a:xfrm>
            <a:prstGeom prst="rect">
              <a:avLst/>
            </a:prstGeom>
            <a:noFill/>
            <a:ln w="12700">
              <a:noFill/>
              <a:miter lim="800000"/>
              <a:headEnd type="none" w="sm" len="sm"/>
              <a:tailEnd type="none" w="sm" len="sm"/>
            </a:ln>
            <a:effectLst/>
          </p:spPr>
          <p:txBody>
            <a:bodyPr wrap="square">
              <a:spAutoFit/>
            </a:bodyPr>
            <a:lstStyle/>
            <a:p>
              <a:pPr algn="ctr" eaLnBrk="0" latinLnBrk="1" hangingPunct="0">
                <a:spcBef>
                  <a:spcPct val="0"/>
                </a:spcBef>
                <a:buFont typeface="Arial" pitchFamily="34" charset="0"/>
                <a:buNone/>
              </a:pPr>
              <a:r>
                <a:rPr lang="en-US" altLang="en-US" sz="2400" b="1" dirty="0">
                  <a:solidFill>
                    <a:srgbClr val="1207A1"/>
                  </a:solidFill>
                  <a:latin typeface="Arial" pitchFamily="34" charset="0"/>
                  <a:cs typeface="Arial" pitchFamily="34" charset="0"/>
                </a:rPr>
                <a:t>H</a:t>
              </a:r>
              <a:r>
                <a:rPr lang="en-US" altLang="en-US" sz="2400" b="1" baseline="-25000" dirty="0">
                  <a:solidFill>
                    <a:srgbClr val="1207A1"/>
                  </a:solidFill>
                  <a:latin typeface="Arial" pitchFamily="34" charset="0"/>
                  <a:cs typeface="Arial" pitchFamily="34" charset="0"/>
                </a:rPr>
                <a:t>0  </a:t>
              </a:r>
              <a:r>
                <a:rPr lang="en-US" altLang="en-US" sz="2400" b="1" dirty="0">
                  <a:solidFill>
                    <a:srgbClr val="1207A1"/>
                  </a:solidFill>
                  <a:latin typeface="Arial" pitchFamily="34" charset="0"/>
                  <a:cs typeface="Arial" pitchFamily="34" charset="0"/>
                </a:rPr>
                <a:t>is true</a:t>
              </a:r>
            </a:p>
          </p:txBody>
        </p:sp>
        <p:sp>
          <p:nvSpPr>
            <p:cNvPr id="8" name="Text Box 11"/>
            <p:cNvSpPr txBox="1">
              <a:spLocks noChangeArrowheads="1"/>
            </p:cNvSpPr>
            <p:nvPr/>
          </p:nvSpPr>
          <p:spPr bwMode="auto">
            <a:xfrm>
              <a:off x="3696" y="1909"/>
              <a:ext cx="1561" cy="252"/>
            </a:xfrm>
            <a:prstGeom prst="rect">
              <a:avLst/>
            </a:prstGeom>
            <a:noFill/>
            <a:ln w="12700">
              <a:noFill/>
              <a:miter lim="800000"/>
              <a:headEnd type="none" w="sm" len="sm"/>
              <a:tailEnd type="none" w="sm" len="sm"/>
            </a:ln>
            <a:effectLst/>
          </p:spPr>
          <p:txBody>
            <a:bodyPr wrap="square">
              <a:spAutoFit/>
            </a:bodyPr>
            <a:lstStyle/>
            <a:p>
              <a:pPr algn="ctr" eaLnBrk="0" latinLnBrk="1" hangingPunct="0">
                <a:spcBef>
                  <a:spcPct val="0"/>
                </a:spcBef>
                <a:buFont typeface="Arial" pitchFamily="34" charset="0"/>
                <a:buNone/>
              </a:pPr>
              <a:r>
                <a:rPr lang="en-US" altLang="en-US" sz="2400" b="1" dirty="0">
                  <a:solidFill>
                    <a:srgbClr val="1207A1"/>
                  </a:solidFill>
                  <a:latin typeface="Arial" pitchFamily="34" charset="0"/>
                  <a:cs typeface="Arial" pitchFamily="34" charset="0"/>
                </a:rPr>
                <a:t>H</a:t>
              </a:r>
              <a:r>
                <a:rPr lang="en-US" altLang="en-US" sz="2400" b="1" baseline="-25000" dirty="0">
                  <a:solidFill>
                    <a:srgbClr val="1207A1"/>
                  </a:solidFill>
                  <a:latin typeface="Arial" pitchFamily="34" charset="0"/>
                  <a:cs typeface="Arial" pitchFamily="34" charset="0"/>
                </a:rPr>
                <a:t>0  </a:t>
              </a:r>
              <a:r>
                <a:rPr lang="en-US" altLang="en-US" sz="2400" b="1" dirty="0">
                  <a:solidFill>
                    <a:srgbClr val="1207A1"/>
                  </a:solidFill>
                  <a:latin typeface="Arial" pitchFamily="34" charset="0"/>
                  <a:cs typeface="Arial" pitchFamily="34" charset="0"/>
                </a:rPr>
                <a:t>is false</a:t>
              </a:r>
            </a:p>
          </p:txBody>
        </p:sp>
        <p:sp>
          <p:nvSpPr>
            <p:cNvPr id="9" name="Text Box 12"/>
            <p:cNvSpPr txBox="1">
              <a:spLocks noChangeArrowheads="1"/>
            </p:cNvSpPr>
            <p:nvPr/>
          </p:nvSpPr>
          <p:spPr bwMode="auto">
            <a:xfrm>
              <a:off x="480" y="2304"/>
              <a:ext cx="1648" cy="252"/>
            </a:xfrm>
            <a:prstGeom prst="rect">
              <a:avLst/>
            </a:prstGeom>
            <a:noFill/>
            <a:ln w="12700">
              <a:noFill/>
              <a:miter lim="800000"/>
              <a:headEnd type="none" w="sm" len="sm"/>
              <a:tailEnd type="none" w="sm" len="sm"/>
            </a:ln>
            <a:effectLst/>
          </p:spPr>
          <p:txBody>
            <a:bodyPr>
              <a:spAutoFit/>
            </a:bodyPr>
            <a:lstStyle/>
            <a:p>
              <a:pPr algn="ctr" eaLnBrk="0" latinLnBrk="1" hangingPunct="0">
                <a:spcBef>
                  <a:spcPct val="0"/>
                </a:spcBef>
                <a:buFont typeface="Arial" pitchFamily="34" charset="0"/>
                <a:buNone/>
              </a:pPr>
              <a:r>
                <a:rPr lang="en-US" altLang="en-US" sz="2400" b="1" dirty="0" smtClean="0">
                  <a:latin typeface="Arial" pitchFamily="34" charset="0"/>
                  <a:cs typeface="Arial" pitchFamily="34" charset="0"/>
                </a:rPr>
                <a:t>Accept   </a:t>
              </a:r>
              <a:r>
                <a:rPr lang="en-US" altLang="en-US" sz="2400" b="1" dirty="0">
                  <a:latin typeface="Arial" pitchFamily="34" charset="0"/>
                  <a:cs typeface="Arial" pitchFamily="34" charset="0"/>
                </a:rPr>
                <a:t>H</a:t>
              </a:r>
              <a:r>
                <a:rPr lang="en-US" altLang="en-US" sz="2400" b="1" baseline="-25000" dirty="0">
                  <a:latin typeface="Arial" pitchFamily="34" charset="0"/>
                  <a:cs typeface="Arial" pitchFamily="34" charset="0"/>
                </a:rPr>
                <a:t>0</a:t>
              </a:r>
              <a:endParaRPr lang="en-US" altLang="en-US" sz="2400" b="1" dirty="0">
                <a:latin typeface="Arial" pitchFamily="34" charset="0"/>
                <a:cs typeface="Arial" pitchFamily="34" charset="0"/>
              </a:endParaRPr>
            </a:p>
          </p:txBody>
        </p:sp>
        <p:sp>
          <p:nvSpPr>
            <p:cNvPr id="10" name="Text Box 13"/>
            <p:cNvSpPr txBox="1">
              <a:spLocks noChangeArrowheads="1"/>
            </p:cNvSpPr>
            <p:nvPr/>
          </p:nvSpPr>
          <p:spPr bwMode="auto">
            <a:xfrm>
              <a:off x="480" y="2636"/>
              <a:ext cx="1447" cy="252"/>
            </a:xfrm>
            <a:prstGeom prst="rect">
              <a:avLst/>
            </a:prstGeom>
            <a:noFill/>
            <a:ln w="12700">
              <a:noFill/>
              <a:miter lim="800000"/>
              <a:headEnd type="none" w="sm" len="sm"/>
              <a:tailEnd type="none" w="sm" len="sm"/>
            </a:ln>
            <a:effectLst/>
          </p:spPr>
          <p:txBody>
            <a:bodyPr wrap="square">
              <a:spAutoFit/>
            </a:bodyPr>
            <a:lstStyle/>
            <a:p>
              <a:pPr algn="ctr" eaLnBrk="0" latinLnBrk="1" hangingPunct="0">
                <a:spcBef>
                  <a:spcPct val="0"/>
                </a:spcBef>
                <a:buFont typeface="Arial" pitchFamily="34" charset="0"/>
                <a:buNone/>
              </a:pPr>
              <a:r>
                <a:rPr lang="en-US" altLang="en-US" sz="2400" b="1" dirty="0">
                  <a:latin typeface="Arial" pitchFamily="34" charset="0"/>
                  <a:cs typeface="Arial" pitchFamily="34" charset="0"/>
                </a:rPr>
                <a:t>Reject </a:t>
              </a:r>
              <a:r>
                <a:rPr lang="en-US" altLang="en-US" sz="2400" b="1" dirty="0" smtClean="0">
                  <a:latin typeface="Arial" pitchFamily="34" charset="0"/>
                  <a:cs typeface="Arial" pitchFamily="34" charset="0"/>
                </a:rPr>
                <a:t>   H</a:t>
              </a:r>
              <a:r>
                <a:rPr lang="en-US" altLang="en-US" sz="2400" b="1" baseline="-25000" dirty="0" smtClean="0">
                  <a:latin typeface="Arial" pitchFamily="34" charset="0"/>
                  <a:cs typeface="Arial" pitchFamily="34" charset="0"/>
                </a:rPr>
                <a:t>0</a:t>
              </a:r>
              <a:endParaRPr lang="en-US" altLang="en-US" sz="2400" b="1" dirty="0">
                <a:latin typeface="Arial" pitchFamily="34" charset="0"/>
                <a:cs typeface="Arial" pitchFamily="34" charset="0"/>
              </a:endParaRPr>
            </a:p>
          </p:txBody>
        </p:sp>
        <p:sp>
          <p:nvSpPr>
            <p:cNvPr id="11" name="Text Box 15"/>
            <p:cNvSpPr txBox="1">
              <a:spLocks noChangeArrowheads="1"/>
            </p:cNvSpPr>
            <p:nvPr/>
          </p:nvSpPr>
          <p:spPr bwMode="auto">
            <a:xfrm>
              <a:off x="2016" y="2304"/>
              <a:ext cx="1632" cy="441"/>
            </a:xfrm>
            <a:prstGeom prst="rect">
              <a:avLst/>
            </a:prstGeom>
            <a:noFill/>
            <a:ln w="12700">
              <a:noFill/>
              <a:miter lim="800000"/>
              <a:headEnd type="none" w="sm" len="sm"/>
              <a:tailEnd type="none" w="sm" len="sm"/>
            </a:ln>
            <a:effectLst/>
          </p:spPr>
          <p:txBody>
            <a:bodyPr>
              <a:spAutoFit/>
            </a:bodyPr>
            <a:lstStyle/>
            <a:p>
              <a:pPr algn="ctr" eaLnBrk="0" latinLnBrk="1" hangingPunct="0">
                <a:spcBef>
                  <a:spcPct val="0"/>
                </a:spcBef>
                <a:buFont typeface="Arial" pitchFamily="34" charset="0"/>
                <a:buNone/>
              </a:pPr>
              <a:r>
                <a:rPr lang="en-US" altLang="en-US" sz="2400" b="1" dirty="0">
                  <a:latin typeface="Arial" pitchFamily="34" charset="0"/>
                  <a:cs typeface="Arial" pitchFamily="34" charset="0"/>
                </a:rPr>
                <a:t>Correct Decision</a:t>
              </a:r>
            </a:p>
          </p:txBody>
        </p:sp>
        <p:sp>
          <p:nvSpPr>
            <p:cNvPr id="12" name="Text Box 16"/>
            <p:cNvSpPr txBox="1">
              <a:spLocks noChangeArrowheads="1"/>
            </p:cNvSpPr>
            <p:nvPr/>
          </p:nvSpPr>
          <p:spPr bwMode="auto">
            <a:xfrm>
              <a:off x="3696" y="2711"/>
              <a:ext cx="1632" cy="402"/>
            </a:xfrm>
            <a:prstGeom prst="rect">
              <a:avLst/>
            </a:prstGeom>
            <a:noFill/>
            <a:ln w="12700">
              <a:noFill/>
              <a:miter lim="800000"/>
              <a:headEnd type="none" w="sm" len="sm"/>
              <a:tailEnd type="none" w="sm" len="sm"/>
            </a:ln>
            <a:effectLst/>
          </p:spPr>
          <p:txBody>
            <a:bodyPr>
              <a:spAutoFit/>
            </a:bodyPr>
            <a:lstStyle/>
            <a:p>
              <a:pPr algn="ctr" eaLnBrk="0" latinLnBrk="1" hangingPunct="0">
                <a:lnSpc>
                  <a:spcPct val="90000"/>
                </a:lnSpc>
                <a:spcBef>
                  <a:spcPct val="0"/>
                </a:spcBef>
                <a:buFont typeface="Arial" pitchFamily="34" charset="0"/>
                <a:buNone/>
              </a:pPr>
              <a:r>
                <a:rPr lang="en-US" altLang="en-US" sz="2400" b="1">
                  <a:latin typeface="Arial" pitchFamily="34" charset="0"/>
                  <a:cs typeface="Arial" pitchFamily="34" charset="0"/>
                </a:rPr>
                <a:t>Correct Decision</a:t>
              </a:r>
            </a:p>
          </p:txBody>
        </p:sp>
        <p:sp>
          <p:nvSpPr>
            <p:cNvPr id="13" name="Text Box 17"/>
            <p:cNvSpPr txBox="1">
              <a:spLocks noChangeArrowheads="1"/>
            </p:cNvSpPr>
            <p:nvPr/>
          </p:nvSpPr>
          <p:spPr bwMode="auto">
            <a:xfrm>
              <a:off x="3696" y="2304"/>
              <a:ext cx="1584" cy="252"/>
            </a:xfrm>
            <a:prstGeom prst="rect">
              <a:avLst/>
            </a:prstGeom>
            <a:noFill/>
            <a:ln w="12700">
              <a:noFill/>
              <a:miter lim="800000"/>
              <a:headEnd type="none" w="sm" len="sm"/>
              <a:tailEnd type="none" w="sm" len="sm"/>
            </a:ln>
            <a:effectLst/>
          </p:spPr>
          <p:txBody>
            <a:bodyPr>
              <a:spAutoFit/>
            </a:bodyPr>
            <a:lstStyle/>
            <a:p>
              <a:pPr algn="ctr" eaLnBrk="0" latinLnBrk="1" hangingPunct="0">
                <a:spcBef>
                  <a:spcPct val="0"/>
                </a:spcBef>
                <a:buFont typeface="Arial" pitchFamily="34" charset="0"/>
                <a:buNone/>
              </a:pPr>
              <a:r>
                <a:rPr lang="en-US" altLang="en-US" sz="2400" b="1" dirty="0">
                  <a:solidFill>
                    <a:srgbClr val="CC0000"/>
                  </a:solidFill>
                  <a:latin typeface="Arial" pitchFamily="34" charset="0"/>
                  <a:cs typeface="Arial" pitchFamily="34" charset="0"/>
                </a:rPr>
                <a:t>Type II Error</a:t>
              </a:r>
            </a:p>
          </p:txBody>
        </p:sp>
        <p:sp>
          <p:nvSpPr>
            <p:cNvPr id="14" name="Text Box 18"/>
            <p:cNvSpPr txBox="1">
              <a:spLocks noChangeArrowheads="1"/>
            </p:cNvSpPr>
            <p:nvPr/>
          </p:nvSpPr>
          <p:spPr bwMode="auto">
            <a:xfrm>
              <a:off x="2016" y="2688"/>
              <a:ext cx="1536" cy="252"/>
            </a:xfrm>
            <a:prstGeom prst="rect">
              <a:avLst/>
            </a:prstGeom>
            <a:noFill/>
            <a:ln w="12700">
              <a:noFill/>
              <a:miter lim="800000"/>
              <a:headEnd type="none" w="sm" len="sm"/>
              <a:tailEnd type="none" w="sm" len="sm"/>
            </a:ln>
            <a:effectLst/>
          </p:spPr>
          <p:txBody>
            <a:bodyPr>
              <a:spAutoFit/>
            </a:bodyPr>
            <a:lstStyle/>
            <a:p>
              <a:pPr algn="ctr" eaLnBrk="0" latinLnBrk="1" hangingPunct="0">
                <a:spcBef>
                  <a:spcPct val="0"/>
                </a:spcBef>
                <a:buFont typeface="Arial" pitchFamily="34" charset="0"/>
                <a:buNone/>
              </a:pPr>
              <a:r>
                <a:rPr lang="en-US" altLang="en-US" sz="2400" b="1">
                  <a:solidFill>
                    <a:srgbClr val="CC0000"/>
                  </a:solidFill>
                  <a:latin typeface="Arial" pitchFamily="34" charset="0"/>
                  <a:cs typeface="Arial" pitchFamily="34" charset="0"/>
                </a:rPr>
                <a:t>Type I Error</a:t>
              </a:r>
              <a:endParaRPr lang="en-US" altLang="en-US" sz="2400" b="1">
                <a:solidFill>
                  <a:srgbClr val="FF0000"/>
                </a:solidFill>
                <a:latin typeface="Arial" pitchFamily="34" charset="0"/>
                <a:cs typeface="Arial" pitchFamily="34" charset="0"/>
              </a:endParaRPr>
            </a:p>
          </p:txBody>
        </p:sp>
        <p:sp>
          <p:nvSpPr>
            <p:cNvPr id="15" name="Rectangle 19"/>
            <p:cNvSpPr>
              <a:spLocks noChangeArrowheads="1"/>
            </p:cNvSpPr>
            <p:nvPr/>
          </p:nvSpPr>
          <p:spPr bwMode="auto">
            <a:xfrm rot="21600000">
              <a:off x="423" y="1824"/>
              <a:ext cx="1565"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2400" b="1" dirty="0">
                  <a:solidFill>
                    <a:schemeClr val="bg1"/>
                  </a:solidFill>
                  <a:latin typeface="Arial" pitchFamily="34" charset="0"/>
                  <a:cs typeface="Arial" pitchFamily="34" charset="0"/>
                </a:rPr>
                <a:t>Decision</a:t>
              </a:r>
            </a:p>
          </p:txBody>
        </p:sp>
        <p:sp>
          <p:nvSpPr>
            <p:cNvPr id="16" name="Line 20"/>
            <p:cNvSpPr>
              <a:spLocks noChangeShapeType="1"/>
            </p:cNvSpPr>
            <p:nvPr/>
          </p:nvSpPr>
          <p:spPr bwMode="auto">
            <a:xfrm flipH="1" flipV="1">
              <a:off x="3644" y="1821"/>
              <a:ext cx="4" cy="1203"/>
            </a:xfrm>
            <a:prstGeom prst="line">
              <a:avLst/>
            </a:prstGeom>
            <a:noFill/>
            <a:ln w="12700">
              <a:solidFill>
                <a:schemeClr val="tx1"/>
              </a:solidFill>
              <a:round/>
              <a:headEnd/>
              <a:tailEnd/>
            </a:ln>
            <a:effectLst/>
          </p:spPr>
          <p:txBody>
            <a:bodyPr wrap="none" anchor="ctr"/>
            <a:lstStyle/>
            <a:p>
              <a:pPr algn="ctr"/>
              <a:endParaRPr lang="en-IN" sz="2000" b="1">
                <a:latin typeface="Arial" pitchFamily="34" charset="0"/>
                <a:cs typeface="Arial" pitchFamily="34" charset="0"/>
              </a:endParaRPr>
            </a:p>
          </p:txBody>
        </p:sp>
        <p:sp>
          <p:nvSpPr>
            <p:cNvPr id="17" name="Line 25"/>
            <p:cNvSpPr>
              <a:spLocks noChangeShapeType="1"/>
            </p:cNvSpPr>
            <p:nvPr/>
          </p:nvSpPr>
          <p:spPr bwMode="auto">
            <a:xfrm>
              <a:off x="1986" y="2256"/>
              <a:ext cx="0" cy="768"/>
            </a:xfrm>
            <a:prstGeom prst="line">
              <a:avLst/>
            </a:prstGeom>
            <a:noFill/>
            <a:ln w="9525">
              <a:solidFill>
                <a:schemeClr val="tx1"/>
              </a:solidFill>
              <a:round/>
              <a:headEnd/>
              <a:tailEnd/>
            </a:ln>
            <a:effectLst/>
          </p:spPr>
          <p:txBody>
            <a:bodyPr>
              <a:spAutoFit/>
            </a:bodyPr>
            <a:lstStyle/>
            <a:p>
              <a:pPr algn="ctr"/>
              <a:endParaRPr lang="en-IN" sz="2000" b="1">
                <a:latin typeface="Arial" pitchFamily="34" charset="0"/>
                <a:cs typeface="Arial" pitchFamily="34" charset="0"/>
              </a:endParaRPr>
            </a:p>
          </p:txBody>
        </p:sp>
        <p:sp>
          <p:nvSpPr>
            <p:cNvPr id="18" name="Line 27"/>
            <p:cNvSpPr>
              <a:spLocks noChangeShapeType="1"/>
            </p:cNvSpPr>
            <p:nvPr/>
          </p:nvSpPr>
          <p:spPr bwMode="auto">
            <a:xfrm>
              <a:off x="5280" y="1824"/>
              <a:ext cx="0" cy="432"/>
            </a:xfrm>
            <a:prstGeom prst="line">
              <a:avLst/>
            </a:prstGeom>
            <a:noFill/>
            <a:ln w="9525">
              <a:solidFill>
                <a:schemeClr val="tx1"/>
              </a:solidFill>
              <a:round/>
              <a:headEnd/>
              <a:tailEnd/>
            </a:ln>
            <a:effectLst/>
          </p:spPr>
          <p:txBody>
            <a:bodyPr>
              <a:spAutoFit/>
            </a:bodyPr>
            <a:lstStyle/>
            <a:p>
              <a:pPr algn="ctr"/>
              <a:endParaRPr lang="en-IN" sz="2000" b="1">
                <a:latin typeface="Arial" pitchFamily="34" charset="0"/>
                <a:cs typeface="Arial" pitchFamily="34" charset="0"/>
              </a:endParaRPr>
            </a:p>
          </p:txBody>
        </p:sp>
      </p:grpSp>
      <p:sp>
        <p:nvSpPr>
          <p:cNvPr id="19" name="Rectangle 18"/>
          <p:cNvSpPr/>
          <p:nvPr/>
        </p:nvSpPr>
        <p:spPr>
          <a:xfrm>
            <a:off x="642910" y="428604"/>
            <a:ext cx="7858180" cy="1292662"/>
          </a:xfrm>
          <a:prstGeom prst="rect">
            <a:avLst/>
          </a:prstGeom>
        </p:spPr>
        <p:txBody>
          <a:bodyPr wrap="square">
            <a:spAutoFit/>
          </a:bodyPr>
          <a:lstStyle/>
          <a:p>
            <a:pPr algn="just"/>
            <a:r>
              <a:rPr lang="en-US" sz="2600" b="1" dirty="0" smtClean="0">
                <a:solidFill>
                  <a:srgbClr val="C00000"/>
                </a:solidFill>
                <a:latin typeface="Arial" pitchFamily="34" charset="0"/>
                <a:cs typeface="Arial" pitchFamily="34" charset="0"/>
              </a:rPr>
              <a:t>There may be four possible situations that arise in any test procedure which have been summaries are given below:</a:t>
            </a:r>
            <a:endParaRPr lang="en-IN" sz="2600" b="1" dirty="0">
              <a:solidFill>
                <a:srgbClr val="C00000"/>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30200" y="288925"/>
            <a:ext cx="8470900" cy="1143000"/>
          </a:xfrm>
          <a:noFill/>
          <a:ln/>
        </p:spPr>
        <p:txBody>
          <a:bodyPr lIns="90488" tIns="44450" rIns="90488" bIns="44450">
            <a:noAutofit/>
          </a:bodyPr>
          <a:lstStyle/>
          <a:p>
            <a:r>
              <a:rPr lang="en-US" b="1" dirty="0">
                <a:solidFill>
                  <a:srgbClr val="C00000"/>
                </a:solidFill>
                <a:latin typeface="Arial" pitchFamily="34" charset="0"/>
                <a:cs typeface="Arial" pitchFamily="34" charset="0"/>
              </a:rPr>
              <a:t>Controlling Type I </a:t>
            </a:r>
            <a:r>
              <a:rPr lang="en-US" b="1" dirty="0" smtClean="0">
                <a:solidFill>
                  <a:srgbClr val="C00000"/>
                </a:solidFill>
                <a:latin typeface="Arial" pitchFamily="34" charset="0"/>
                <a:cs typeface="Arial" pitchFamily="34" charset="0"/>
              </a:rPr>
              <a:t>&amp;</a:t>
            </a:r>
            <a:r>
              <a:rPr lang="en-US" b="1" dirty="0" smtClean="0">
                <a:solidFill>
                  <a:srgbClr val="C00000"/>
                </a:solidFill>
                <a:latin typeface="Arial" pitchFamily="34" charset="0"/>
                <a:cs typeface="Arial" pitchFamily="34" charset="0"/>
              </a:rPr>
              <a:t>  </a:t>
            </a:r>
            <a:r>
              <a:rPr lang="en-US" b="1" dirty="0">
                <a:solidFill>
                  <a:srgbClr val="C00000"/>
                </a:solidFill>
                <a:latin typeface="Arial" pitchFamily="34" charset="0"/>
                <a:cs typeface="Arial" pitchFamily="34" charset="0"/>
              </a:rPr>
              <a:t/>
            </a:r>
            <a:br>
              <a:rPr lang="en-US" b="1" dirty="0">
                <a:solidFill>
                  <a:srgbClr val="C00000"/>
                </a:solidFill>
                <a:latin typeface="Arial" pitchFamily="34" charset="0"/>
                <a:cs typeface="Arial" pitchFamily="34" charset="0"/>
              </a:rPr>
            </a:br>
            <a:r>
              <a:rPr lang="en-US" b="1" dirty="0">
                <a:solidFill>
                  <a:srgbClr val="C00000"/>
                </a:solidFill>
                <a:latin typeface="Arial" pitchFamily="34" charset="0"/>
                <a:cs typeface="Arial" pitchFamily="34" charset="0"/>
              </a:rPr>
              <a:t>Type II Errors</a:t>
            </a:r>
          </a:p>
        </p:txBody>
      </p:sp>
      <p:sp>
        <p:nvSpPr>
          <p:cNvPr id="5" name="Rectangle 3"/>
          <p:cNvSpPr txBox="1">
            <a:spLocks noChangeArrowheads="1"/>
          </p:cNvSpPr>
          <p:nvPr/>
        </p:nvSpPr>
        <p:spPr bwMode="auto">
          <a:xfrm>
            <a:off x="603250" y="2100282"/>
            <a:ext cx="8223250" cy="4114800"/>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fontScale="92500"/>
          </a:bodyPr>
          <a:lstStyle/>
          <a:p>
            <a:pPr marL="457200" marR="0" lvl="0" indent="-457200" algn="l" defTabSz="914400" rtl="0" eaLnBrk="1" fontAlgn="auto" latinLnBrk="0" hangingPunct="1">
              <a:lnSpc>
                <a:spcPct val="100000"/>
              </a:lnSpc>
              <a:spcBef>
                <a:spcPct val="45000"/>
              </a:spcBef>
              <a:spcAft>
                <a:spcPct val="45000"/>
              </a:spcAft>
              <a:buClr>
                <a:schemeClr val="accent2"/>
              </a:buClr>
              <a:buSzTx/>
              <a:buFont typeface="Wingdings" pitchFamily="2" charset="2"/>
              <a:buChar char="v"/>
              <a:tabLst/>
              <a:defRPr/>
            </a:pP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For any fixed </a:t>
            </a:r>
            <a:r>
              <a:rPr kumimoji="0" lang="en-US" sz="32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an increase in the sample  size </a:t>
            </a:r>
            <a:r>
              <a:rPr kumimoji="0" lang="en-US" sz="2800" b="1" i="1" u="none" strike="noStrike" kern="1200" cap="none" spc="0" normalizeH="0" baseline="0" noProof="0" dirty="0" smtClean="0">
                <a:ln>
                  <a:noFill/>
                </a:ln>
                <a:solidFill>
                  <a:schemeClr val="tx1"/>
                </a:solidFill>
                <a:effectLst/>
                <a:uLnTx/>
                <a:uFillTx/>
                <a:latin typeface="Arial" pitchFamily="34" charset="0"/>
                <a:ea typeface="+mn-ea"/>
                <a:cs typeface="+mn-cs"/>
              </a:rPr>
              <a:t>n</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will cause a decrease in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endParaRPr kumimoji="0" lang="en-US" sz="2800" b="1"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457200" marR="0" lvl="0" indent="-457200" algn="l" defTabSz="914400" rtl="0" eaLnBrk="1" fontAlgn="auto" latinLnBrk="0" hangingPunct="1">
              <a:lnSpc>
                <a:spcPct val="100000"/>
              </a:lnSpc>
              <a:spcBef>
                <a:spcPct val="45000"/>
              </a:spcBef>
              <a:spcAft>
                <a:spcPct val="45000"/>
              </a:spcAft>
              <a:buClr>
                <a:schemeClr val="accent2"/>
              </a:buClr>
              <a:buSzTx/>
              <a:buFont typeface="Wingdings" pitchFamily="2" charset="2"/>
              <a:buChar char="v"/>
              <a:tabLst/>
              <a:defRPr/>
            </a:pP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For any fixed sample size </a:t>
            </a:r>
            <a:r>
              <a:rPr kumimoji="0" lang="en-US" sz="2800" b="1" i="1" u="none" strike="noStrike" kern="1200" cap="none" spc="0" normalizeH="0" baseline="0" noProof="0" dirty="0" smtClean="0">
                <a:ln>
                  <a:noFill/>
                </a:ln>
                <a:solidFill>
                  <a:schemeClr val="tx1"/>
                </a:solidFill>
                <a:effectLst/>
                <a:uLnTx/>
                <a:uFillTx/>
                <a:latin typeface="Arial" pitchFamily="34" charset="0"/>
                <a:ea typeface="+mn-ea"/>
                <a:cs typeface="+mn-cs"/>
              </a:rPr>
              <a:t>n</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a decrease in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will cause an increase in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Conversely, an increase in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will cause a decrease in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a:t>
            </a:r>
          </a:p>
          <a:p>
            <a:pPr marL="457200" marR="0" lvl="0" indent="-457200" algn="l" defTabSz="914400" rtl="0" eaLnBrk="1" fontAlgn="auto" latinLnBrk="0" hangingPunct="1">
              <a:lnSpc>
                <a:spcPct val="100000"/>
              </a:lnSpc>
              <a:spcBef>
                <a:spcPct val="45000"/>
              </a:spcBef>
              <a:spcAft>
                <a:spcPct val="45000"/>
              </a:spcAft>
              <a:buClr>
                <a:schemeClr val="accent2"/>
              </a:buClr>
              <a:buSzTx/>
              <a:buFont typeface="Wingdings" pitchFamily="2" charset="2"/>
              <a:buChar char="v"/>
              <a:tabLst/>
              <a:defRPr/>
            </a:pP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To decrease both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and </a:t>
            </a:r>
            <a:r>
              <a:rPr kumimoji="0" lang="en-US" sz="2800" b="1" i="1" u="none" strike="noStrike" kern="1200" cap="none" spc="0" normalizeH="0" baseline="0" noProof="0" dirty="0" smtClean="0">
                <a:ln>
                  <a:noFill/>
                </a:ln>
                <a:solidFill>
                  <a:schemeClr val="tx1"/>
                </a:solidFill>
                <a:effectLst/>
                <a:uLnTx/>
                <a:uFillTx/>
                <a:latin typeface="Symbol" pitchFamily="82" charset="2"/>
                <a:ea typeface="+mn-ea"/>
                <a:cs typeface="+mn-cs"/>
              </a:rPr>
              <a:t></a:t>
            </a:r>
            <a:r>
              <a:rPr kumimoji="0" lang="en-US" sz="3000" b="1" i="0" u="none" strike="noStrike" kern="1200" cap="none" spc="0" normalizeH="0" baseline="0" noProof="0" dirty="0" smtClean="0">
                <a:ln>
                  <a:noFill/>
                </a:ln>
                <a:solidFill>
                  <a:schemeClr val="tx1"/>
                </a:solidFill>
                <a:effectLst/>
                <a:uLnTx/>
                <a:uFillTx/>
                <a:latin typeface="Arial" pitchFamily="34" charset="0"/>
                <a:ea typeface="+mn-ea"/>
                <a:cs typeface="+mn-cs"/>
              </a:rPr>
              <a:t>, increase the sample size.</a:t>
            </a:r>
            <a:endParaRPr kumimoji="0" lang="en-US" sz="30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noRot="1" noChangeAspect="1" noMove="1" noResize="1" noEditPoints="1" noAdjustHandles="1" noChangeArrowheads="1" noChangeShapeType="1" noTextEdit="1"/>
          </p:cNvSpPr>
          <p:nvPr>
            <p:ph idx="1"/>
          </p:nvPr>
        </p:nvSpPr>
        <p:spPr>
          <a:xfrm>
            <a:off x="468078" y="1948449"/>
            <a:ext cx="8425339" cy="4119842"/>
          </a:xfrm>
          <a:blipFill rotWithShape="1">
            <a:blip r:embed="rId2"/>
            <a:stretch>
              <a:fillRect l="-145" t="-741"/>
            </a:stretch>
          </a:blipFill>
        </p:spPr>
        <p:txBody>
          <a:bodyPr/>
          <a:lstStyle/>
          <a:p>
            <a:r>
              <a:rPr lang="en-IN" dirty="0">
                <a:noFill/>
                <a:latin typeface="Arial" pitchFamily="34" charset="0"/>
                <a:cs typeface="Arial" pitchFamily="34" charset="0"/>
              </a:rPr>
              <a:t> </a:t>
            </a:r>
          </a:p>
        </p:txBody>
      </p:sp>
      <p:sp>
        <p:nvSpPr>
          <p:cNvPr id="5" name="Title 1"/>
          <p:cNvSpPr>
            <a:spLocks noGrp="1"/>
          </p:cNvSpPr>
          <p:nvPr>
            <p:ph type="title"/>
          </p:nvPr>
        </p:nvSpPr>
        <p:spPr>
          <a:xfrm>
            <a:off x="346371" y="620486"/>
            <a:ext cx="8583347" cy="794048"/>
          </a:xfrm>
        </p:spPr>
        <p:txBody>
          <a:bodyPr>
            <a:noAutofit/>
          </a:bodyPr>
          <a:lstStyle/>
          <a:p>
            <a:r>
              <a:rPr lang="en-US" b="1" dirty="0" smtClean="0">
                <a:solidFill>
                  <a:srgbClr val="A50021"/>
                </a:solidFill>
                <a:latin typeface="Arial" pitchFamily="34" charset="0"/>
                <a:cs typeface="Arial" pitchFamily="34" charset="0"/>
              </a:rPr>
              <a:t>Hypothesis </a:t>
            </a:r>
            <a:r>
              <a:rPr lang="en-US" b="1" dirty="0">
                <a:solidFill>
                  <a:srgbClr val="A50021"/>
                </a:solidFill>
                <a:latin typeface="Arial" pitchFamily="34" charset="0"/>
                <a:cs typeface="Arial" pitchFamily="34" charset="0"/>
              </a:rPr>
              <a:t>T</a:t>
            </a:r>
            <a:r>
              <a:rPr lang="en-US" b="1" dirty="0" smtClean="0">
                <a:solidFill>
                  <a:srgbClr val="A50021"/>
                </a:solidFill>
                <a:latin typeface="Arial" pitchFamily="34" charset="0"/>
                <a:cs typeface="Arial" pitchFamily="34" charset="0"/>
              </a:rPr>
              <a:t>esting </a:t>
            </a:r>
            <a:r>
              <a:rPr lang="en-US" b="1" dirty="0" smtClean="0">
                <a:solidFill>
                  <a:srgbClr val="A50021"/>
                </a:solidFill>
                <a:latin typeface="Arial" pitchFamily="34" charset="0"/>
                <a:cs typeface="Arial" pitchFamily="34" charset="0"/>
              </a:rPr>
              <a:t>Procedures</a:t>
            </a:r>
            <a:endParaRPr lang="en-IN" b="1" dirty="0">
              <a:solidFill>
                <a:srgbClr val="A50021"/>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142900"/>
            <a:ext cx="9144000" cy="990600"/>
          </a:xfrm>
        </p:spPr>
        <p:txBody>
          <a:bodyPr>
            <a:normAutofit/>
          </a:bodyPr>
          <a:lstStyle/>
          <a:p>
            <a:r>
              <a:rPr lang="en-US" altLang="en-US" sz="4200" b="1" dirty="0">
                <a:solidFill>
                  <a:srgbClr val="C00000"/>
                </a:solidFill>
                <a:latin typeface="Arial" pitchFamily="34" charset="0"/>
                <a:cs typeface="Arial" pitchFamily="34" charset="0"/>
              </a:rPr>
              <a:t>Interpreting a Decision</a:t>
            </a:r>
            <a:endParaRPr lang="el-GR" altLang="en-US" sz="4200" b="1" dirty="0">
              <a:solidFill>
                <a:srgbClr val="C00000"/>
              </a:solidFill>
              <a:latin typeface="Arial" pitchFamily="34" charset="0"/>
              <a:cs typeface="Arial" pitchFamily="34" charset="0"/>
            </a:endParaRPr>
          </a:p>
        </p:txBody>
      </p:sp>
      <p:sp>
        <p:nvSpPr>
          <p:cNvPr id="5" name="Text Box 3"/>
          <p:cNvSpPr txBox="1">
            <a:spLocks noChangeArrowheads="1"/>
          </p:cNvSpPr>
          <p:nvPr/>
        </p:nvSpPr>
        <p:spPr bwMode="auto">
          <a:xfrm>
            <a:off x="304800" y="785794"/>
            <a:ext cx="8624918" cy="6072206"/>
          </a:xfrm>
          <a:prstGeom prst="rect">
            <a:avLst/>
          </a:prstGeom>
          <a:noFill/>
          <a:ln w="57150" cmpd="thickThin">
            <a:noFill/>
            <a:miter lim="800000"/>
            <a:headEnd/>
            <a:tailEnd/>
          </a:ln>
          <a:effectLst/>
        </p:spPr>
        <p:txBody>
          <a:bodyPr/>
          <a:lstStyle/>
          <a:p>
            <a:pPr eaLnBrk="0" hangingPunct="0">
              <a:lnSpc>
                <a:spcPct val="150000"/>
              </a:lnSpc>
              <a:spcBef>
                <a:spcPct val="0"/>
              </a:spcBef>
            </a:pPr>
            <a:r>
              <a:rPr lang="en-US" altLang="en-US" sz="2800" b="1" dirty="0">
                <a:solidFill>
                  <a:srgbClr val="C00000"/>
                </a:solidFill>
                <a:latin typeface="Arial" pitchFamily="34" charset="0"/>
                <a:cs typeface="Arial" pitchFamily="34" charset="0"/>
              </a:rPr>
              <a:t>Example:</a:t>
            </a:r>
          </a:p>
          <a:p>
            <a:pPr algn="just" eaLnBrk="0" hangingPunct="0">
              <a:lnSpc>
                <a:spcPct val="150000"/>
              </a:lnSpc>
              <a:spcBef>
                <a:spcPct val="0"/>
              </a:spcBef>
            </a:pPr>
            <a:r>
              <a:rPr lang="en-US" sz="2500" b="1" i="1" dirty="0" smtClean="0">
                <a:solidFill>
                  <a:schemeClr val="accent2">
                    <a:lumMod val="75000"/>
                  </a:schemeClr>
                </a:solidFill>
                <a:latin typeface="Arial" pitchFamily="34" charset="0"/>
                <a:cs typeface="Arial" pitchFamily="34" charset="0"/>
              </a:rPr>
              <a:t>H</a:t>
            </a:r>
            <a:r>
              <a:rPr lang="en-US" sz="2500" b="1" baseline="-25000" dirty="0" smtClean="0">
                <a:solidFill>
                  <a:schemeClr val="accent2">
                    <a:lumMod val="75000"/>
                  </a:schemeClr>
                </a:solidFill>
                <a:latin typeface="Arial" pitchFamily="34" charset="0"/>
                <a:cs typeface="Arial" pitchFamily="34" charset="0"/>
              </a:rPr>
              <a:t>0</a:t>
            </a:r>
            <a:r>
              <a:rPr lang="en-US" sz="2500" b="1" dirty="0" smtClean="0">
                <a:solidFill>
                  <a:schemeClr val="accent2">
                    <a:lumMod val="75000"/>
                  </a:schemeClr>
                </a:solidFill>
                <a:latin typeface="Arial" pitchFamily="34" charset="0"/>
                <a:cs typeface="Arial" pitchFamily="34" charset="0"/>
              </a:rPr>
              <a:t>: (Claim)  A cigarette manufacturer claims that less than one-eighth of the US adult population smokes cigarettes</a:t>
            </a:r>
            <a:r>
              <a:rPr lang="en-US" sz="2500" b="1" dirty="0" smtClean="0">
                <a:solidFill>
                  <a:schemeClr val="accent2">
                    <a:lumMod val="75000"/>
                  </a:schemeClr>
                </a:solidFill>
                <a:latin typeface="Arial" pitchFamily="34" charset="0"/>
                <a:cs typeface="Arial" pitchFamily="34" charset="0"/>
              </a:rPr>
              <a:t>.</a:t>
            </a:r>
          </a:p>
          <a:p>
            <a:pPr eaLnBrk="0" hangingPunct="0">
              <a:lnSpc>
                <a:spcPct val="150000"/>
              </a:lnSpc>
              <a:spcBef>
                <a:spcPct val="0"/>
              </a:spcBef>
            </a:pPr>
            <a:endParaRPr lang="en-US" sz="500" b="1" dirty="0" smtClean="0">
              <a:solidFill>
                <a:schemeClr val="accent2">
                  <a:lumMod val="75000"/>
                </a:schemeClr>
              </a:solidFill>
              <a:latin typeface="Arial" pitchFamily="34" charset="0"/>
              <a:cs typeface="Arial" pitchFamily="34" charset="0"/>
            </a:endParaRPr>
          </a:p>
          <a:p>
            <a:pPr algn="just" eaLnBrk="0" hangingPunct="0">
              <a:lnSpc>
                <a:spcPct val="150000"/>
              </a:lnSpc>
              <a:spcBef>
                <a:spcPct val="0"/>
              </a:spcBef>
            </a:pPr>
            <a:r>
              <a:rPr lang="en-US" sz="2500" b="1" dirty="0" smtClean="0">
                <a:solidFill>
                  <a:schemeClr val="accent6">
                    <a:lumMod val="75000"/>
                  </a:schemeClr>
                </a:solidFill>
                <a:latin typeface="Arial" pitchFamily="34" charset="0"/>
                <a:cs typeface="Arial" pitchFamily="34" charset="0"/>
              </a:rPr>
              <a:t>If </a:t>
            </a:r>
            <a:r>
              <a:rPr lang="en-US" sz="2500" b="1" i="1" dirty="0" smtClean="0">
                <a:solidFill>
                  <a:schemeClr val="accent6">
                    <a:lumMod val="75000"/>
                  </a:schemeClr>
                </a:solidFill>
                <a:latin typeface="Arial" pitchFamily="34" charset="0"/>
                <a:cs typeface="Arial" pitchFamily="34" charset="0"/>
              </a:rPr>
              <a:t>H</a:t>
            </a:r>
            <a:r>
              <a:rPr lang="en-US" sz="2500" b="1" baseline="-25000" dirty="0" smtClean="0">
                <a:solidFill>
                  <a:schemeClr val="accent6">
                    <a:lumMod val="75000"/>
                  </a:schemeClr>
                </a:solidFill>
                <a:latin typeface="Arial" pitchFamily="34" charset="0"/>
                <a:cs typeface="Arial" pitchFamily="34" charset="0"/>
              </a:rPr>
              <a:t>0</a:t>
            </a:r>
            <a:r>
              <a:rPr lang="en-US" sz="2500" b="1" dirty="0" smtClean="0">
                <a:solidFill>
                  <a:schemeClr val="accent6">
                    <a:lumMod val="75000"/>
                  </a:schemeClr>
                </a:solidFill>
                <a:latin typeface="Arial" pitchFamily="34" charset="0"/>
                <a:cs typeface="Arial" pitchFamily="34" charset="0"/>
              </a:rPr>
              <a:t> is rejected, you should conclude “there is sufficient evidence to indicate that the manufacturer’s claim is false</a:t>
            </a:r>
            <a:r>
              <a:rPr lang="en-US" sz="2500" b="1" dirty="0" smtClean="0">
                <a:solidFill>
                  <a:schemeClr val="accent6">
                    <a:lumMod val="75000"/>
                  </a:schemeClr>
                </a:solidFill>
                <a:latin typeface="Arial" pitchFamily="34" charset="0"/>
                <a:cs typeface="Arial" pitchFamily="34" charset="0"/>
              </a:rPr>
              <a:t>.”</a:t>
            </a:r>
          </a:p>
          <a:p>
            <a:pPr algn="just" eaLnBrk="0" hangingPunct="0">
              <a:lnSpc>
                <a:spcPct val="150000"/>
              </a:lnSpc>
              <a:spcBef>
                <a:spcPct val="0"/>
              </a:spcBef>
            </a:pPr>
            <a:endParaRPr lang="en-US" sz="400" b="1" dirty="0" smtClean="0">
              <a:solidFill>
                <a:schemeClr val="accent6">
                  <a:lumMod val="75000"/>
                </a:schemeClr>
              </a:solidFill>
              <a:latin typeface="Arial" pitchFamily="34" charset="0"/>
              <a:cs typeface="Arial" pitchFamily="34" charset="0"/>
            </a:endParaRPr>
          </a:p>
          <a:p>
            <a:pPr eaLnBrk="0" hangingPunct="0">
              <a:lnSpc>
                <a:spcPct val="150000"/>
              </a:lnSpc>
              <a:spcBef>
                <a:spcPct val="0"/>
              </a:spcBef>
            </a:pPr>
            <a:r>
              <a:rPr lang="en-US" sz="2500" b="1" dirty="0" smtClean="0">
                <a:solidFill>
                  <a:srgbClr val="0070C0"/>
                </a:solidFill>
                <a:latin typeface="Arial" pitchFamily="34" charset="0"/>
                <a:cs typeface="Arial" pitchFamily="34" charset="0"/>
              </a:rPr>
              <a:t>If you fail to reject </a:t>
            </a:r>
            <a:r>
              <a:rPr lang="en-US" sz="2500" b="1" i="1" dirty="0" smtClean="0">
                <a:solidFill>
                  <a:srgbClr val="0070C0"/>
                </a:solidFill>
                <a:latin typeface="Arial" pitchFamily="34" charset="0"/>
                <a:cs typeface="Arial" pitchFamily="34" charset="0"/>
              </a:rPr>
              <a:t>H</a:t>
            </a:r>
            <a:r>
              <a:rPr lang="en-US" sz="2500" b="1" baseline="-25000" dirty="0" smtClean="0">
                <a:solidFill>
                  <a:srgbClr val="0070C0"/>
                </a:solidFill>
                <a:latin typeface="Arial" pitchFamily="34" charset="0"/>
                <a:cs typeface="Arial" pitchFamily="34" charset="0"/>
              </a:rPr>
              <a:t>0</a:t>
            </a:r>
            <a:r>
              <a:rPr lang="en-US" sz="2500" b="1" dirty="0" smtClean="0">
                <a:solidFill>
                  <a:srgbClr val="0070C0"/>
                </a:solidFill>
                <a:latin typeface="Arial" pitchFamily="34" charset="0"/>
                <a:cs typeface="Arial" pitchFamily="34" charset="0"/>
              </a:rPr>
              <a:t>, you should conclude “there is </a:t>
            </a:r>
            <a:r>
              <a:rPr lang="en-US" sz="2500" b="1" i="1" dirty="0" smtClean="0">
                <a:solidFill>
                  <a:srgbClr val="0070C0"/>
                </a:solidFill>
                <a:latin typeface="Arial" pitchFamily="34" charset="0"/>
                <a:cs typeface="Arial" pitchFamily="34" charset="0"/>
              </a:rPr>
              <a:t>not</a:t>
            </a:r>
            <a:r>
              <a:rPr lang="en-US" sz="2500" b="1" dirty="0" smtClean="0">
                <a:solidFill>
                  <a:srgbClr val="0070C0"/>
                </a:solidFill>
                <a:latin typeface="Arial" pitchFamily="34" charset="0"/>
                <a:cs typeface="Arial" pitchFamily="34" charset="0"/>
              </a:rPr>
              <a:t> sufficient evidence to indicate that the manufacturer’s claim is false</a:t>
            </a:r>
            <a:r>
              <a:rPr lang="en-US" sz="2500" b="1" dirty="0" smtClean="0">
                <a:solidFill>
                  <a:srgbClr val="0070C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54276">
            <a:off x="428596" y="2214554"/>
            <a:ext cx="8229600" cy="1143000"/>
          </a:xfrm>
        </p:spPr>
        <p:style>
          <a:lnRef idx="1">
            <a:schemeClr val="accent3"/>
          </a:lnRef>
          <a:fillRef idx="2">
            <a:schemeClr val="accent3"/>
          </a:fillRef>
          <a:effectRef idx="1">
            <a:schemeClr val="accent3"/>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Thank You</a:t>
            </a:r>
            <a:endParaRPr lang="en-IN"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1472" y="1"/>
            <a:ext cx="7772400" cy="85723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Testing of Hypothesis</a:t>
            </a:r>
            <a:endParaRPr kumimoji="0" lang="en-IN" sz="4400" b="0" i="0" u="none" strike="noStrike" kern="1200" cap="none" spc="0" normalizeH="0" baseline="0" noProof="0" dirty="0">
              <a:ln>
                <a:noFill/>
              </a:ln>
              <a:solidFill>
                <a:srgbClr val="C00000"/>
              </a:solidFill>
              <a:effectLst/>
              <a:uLnTx/>
              <a:uFillTx/>
              <a:latin typeface="+mj-lt"/>
              <a:ea typeface="+mj-ea"/>
              <a:cs typeface="+mj-cs"/>
            </a:endParaRPr>
          </a:p>
        </p:txBody>
      </p:sp>
      <p:sp>
        <p:nvSpPr>
          <p:cNvPr id="9" name="Rectangle 1"/>
          <p:cNvSpPr txBox="1">
            <a:spLocks noChangeArrowheads="1"/>
          </p:cNvSpPr>
          <p:nvPr/>
        </p:nvSpPr>
        <p:spPr bwMode="auto">
          <a:xfrm>
            <a:off x="285720" y="1285860"/>
            <a:ext cx="8501122" cy="5644622"/>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2200" b="1" i="0" u="sng"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Testing of Hypothesis</a:t>
            </a:r>
            <a:r>
              <a:rPr kumimoji="0" lang="en-US" sz="2200" b="1" i="0" u="none" strike="noStrike" kern="120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 </a:t>
            </a:r>
            <a:endParaRPr kumimoji="0" lang="en-US" sz="2200" b="1" i="0" u="none" strike="noStrike" kern="1200" cap="none" spc="0" normalizeH="0" baseline="0" noProof="0" dirty="0" smtClean="0">
              <a:ln>
                <a:noFill/>
              </a:ln>
              <a:solidFill>
                <a:srgbClr val="C00000"/>
              </a:solidFill>
              <a:effectLst/>
              <a:uLnTx/>
              <a:uFillTx/>
              <a:latin typeface="Arial" pitchFamily="34" charset="0"/>
              <a:ea typeface="+mn-ea"/>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rPr>
              <a:t>	In hypothesis testing, we decide whether to accept or reject a particular value of a set, of particular values of a parameter or those of several parameters. It is seen that, although the exact value of a parameter may be unknown, there is often same idea about the true value. The data collected from samples helps us in rejecting or accepting our hypothesis. In other words, in dealing with problems of hypothesis testing, we try to arrive at a right decision about a pre-stated hypothesis.</a:t>
            </a: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smtClean="0">
              <a:ln>
                <a:noFill/>
              </a:ln>
              <a:solidFill>
                <a:schemeClr val="tx1"/>
              </a:solidFill>
              <a:effectLst/>
              <a:uLnTx/>
              <a:uFillTx/>
              <a:latin typeface="Arial" pitchFamily="34" charset="0"/>
              <a:ea typeface="Times New Roman" pitchFamily="18"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tabLst/>
              <a:defRPr/>
            </a:pPr>
            <a:r>
              <a:rPr kumimoji="0" lang="en-US" sz="2200" b="1" i="0" u="sng" strike="noStrike" kern="1200" cap="none" spc="0" normalizeH="0" baseline="0" noProof="0" dirty="0" smtClean="0">
                <a:ln>
                  <a:noFill/>
                </a:ln>
                <a:solidFill>
                  <a:srgbClr val="C00000"/>
                </a:solidFill>
                <a:effectLst/>
                <a:uLnTx/>
                <a:uFillTx/>
                <a:latin typeface="Arial" pitchFamily="34" charset="0"/>
                <a:ea typeface="+mn-ea"/>
                <a:cs typeface="Arial" pitchFamily="34" charset="0"/>
              </a:rPr>
              <a:t>Definition</a:t>
            </a:r>
            <a:r>
              <a:rPr kumimoji="0" lang="en-US" sz="2200" b="1" i="0" u="none" strike="noStrike" kern="1200" cap="none" spc="0" normalizeH="0" baseline="0" noProof="0" dirty="0" smtClean="0">
                <a:ln>
                  <a:noFill/>
                </a:ln>
                <a:solidFill>
                  <a:srgbClr val="C00000"/>
                </a:solidFill>
                <a:effectLst/>
                <a:uLnTx/>
                <a:uFillTx/>
                <a:latin typeface="Arial" pitchFamily="34" charset="0"/>
                <a:ea typeface="+mn-ea"/>
                <a:cs typeface="Arial" pitchFamily="34" charset="0"/>
              </a:rPr>
              <a:t>: </a:t>
            </a:r>
            <a:endParaRPr kumimoji="0" lang="en-IN" sz="2200" b="1" i="0" u="none" strike="noStrike" kern="1200" cap="none" spc="0" normalizeH="0" baseline="0" noProof="0" dirty="0" smtClean="0">
              <a:ln>
                <a:noFill/>
              </a:ln>
              <a:solidFill>
                <a:srgbClr val="C00000"/>
              </a:solidFill>
              <a:effectLst/>
              <a:uLnTx/>
              <a:uFillTx/>
              <a:latin typeface="Arial" pitchFamily="34" charset="0"/>
              <a:ea typeface="+mn-ea"/>
              <a:cs typeface="Arial" pitchFamily="34" charset="0"/>
            </a:endParaRPr>
          </a:p>
          <a:p>
            <a:pPr marR="0" lvl="0" algn="just"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 test of a statistical hypothesis is a two action decision</a:t>
            </a:r>
            <a:r>
              <a:rPr kumimoji="0" lang="en-US" sz="22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problem after the experimental sample values have been obtained, the two–actions being the acceptance or rejection of the hypothesis. </a:t>
            </a:r>
            <a:endParaRPr kumimoji="0" lang="en-IN" sz="22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14282" y="214290"/>
            <a:ext cx="8715436" cy="664371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US" sz="2400" b="1" i="0" u="sng" strike="noStrike" kern="1200" cap="none" spc="0" normalizeH="0" baseline="0" noProof="0" dirty="0" smtClean="0">
                <a:ln>
                  <a:noFill/>
                </a:ln>
                <a:solidFill>
                  <a:srgbClr val="C00000"/>
                </a:solidFill>
                <a:effectLst/>
                <a:uLnTx/>
                <a:uFillTx/>
                <a:latin typeface="Arial" pitchFamily="34" charset="0"/>
                <a:cs typeface="Arial" pitchFamily="34" charset="0"/>
              </a:rPr>
              <a:t>Statistical Hypothesis</a:t>
            </a:r>
            <a:r>
              <a:rPr kumimoji="0" lang="en-US" sz="2400" b="1" i="0" u="none" strike="noStrike" kern="1200" cap="none" spc="0" normalizeH="0" baseline="0" noProof="0" dirty="0" smtClean="0">
                <a:ln>
                  <a:noFill/>
                </a:ln>
                <a:solidFill>
                  <a:srgbClr val="C00000"/>
                </a:solidFill>
                <a:effectLst/>
                <a:uLnTx/>
                <a:uFillTx/>
                <a:latin typeface="Arial" pitchFamily="34" charset="0"/>
                <a:cs typeface="Arial" pitchFamily="34" charset="0"/>
              </a:rPr>
              <a:t>: </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IN" sz="1600" b="1" i="0" u="none" strike="noStrike" kern="1200" cap="none" spc="0" normalizeH="0" baseline="0" noProof="0" dirty="0" smtClean="0">
              <a:ln>
                <a:noFill/>
              </a:ln>
              <a:solidFill>
                <a:srgbClr val="C00000"/>
              </a:solidFill>
              <a:effectLst/>
              <a:uLnTx/>
              <a:uFillTx/>
              <a:latin typeface="Arial" pitchFamily="34" charset="0"/>
              <a:cs typeface="Arial" pitchFamily="34" charset="0"/>
            </a:endParaRPr>
          </a:p>
          <a:p>
            <a:pPr marL="342900" indent="-342900" algn="just">
              <a:spcBef>
                <a:spcPct val="20000"/>
              </a:spcBef>
            </a:pPr>
            <a:r>
              <a:rPr lang="en-US" sz="2000" b="1" dirty="0" smtClean="0">
                <a:latin typeface="Arial" pitchFamily="34" charset="0"/>
                <a:cs typeface="Arial" pitchFamily="34" charset="0"/>
              </a:rPr>
              <a:t>If </a:t>
            </a:r>
            <a:r>
              <a:rPr lang="en-US" sz="2000" b="1" dirty="0" smtClean="0">
                <a:latin typeface="Arial" pitchFamily="34" charset="0"/>
                <a:cs typeface="Arial" pitchFamily="34" charset="0"/>
              </a:rPr>
              <a:t>the hypothesis is stated in terms of population parameters (such as mean and variance), the hypothesis is called statistical </a:t>
            </a:r>
            <a:r>
              <a:rPr lang="en-US" sz="2000" b="1" dirty="0" smtClean="0">
                <a:latin typeface="Arial" pitchFamily="34" charset="0"/>
                <a:cs typeface="Arial" pitchFamily="34" charset="0"/>
              </a:rPr>
              <a:t>hypothesis.</a:t>
            </a:r>
          </a:p>
          <a:p>
            <a:pPr marL="342900" indent="-342900" algn="just">
              <a:spcBef>
                <a:spcPct val="20000"/>
              </a:spcBef>
            </a:pPr>
            <a:endParaRPr kumimoji="0" lang="en-US" sz="2000" b="1" i="1" u="none" strike="noStrike" kern="1200" cap="none" spc="0" normalizeH="0" baseline="0" noProof="0" dirty="0" smtClean="0">
              <a:ln>
                <a:noFill/>
              </a:ln>
              <a:effectLst/>
              <a:uLnTx/>
              <a:uFillTx/>
              <a:latin typeface="Arial" pitchFamily="34" charset="0"/>
              <a:cs typeface="Arial" pitchFamily="34" charset="0"/>
            </a:endParaRPr>
          </a:p>
          <a:p>
            <a:pPr marL="342900" indent="-342900" algn="just">
              <a:spcBef>
                <a:spcPct val="20000"/>
              </a:spcBef>
            </a:pPr>
            <a:r>
              <a:rPr kumimoji="0" lang="en-US" sz="2000" b="1" i="1" u="none" strike="noStrike" kern="1200" cap="none" spc="0" normalizeH="0" baseline="0" noProof="0" dirty="0" smtClean="0">
                <a:ln>
                  <a:noFill/>
                </a:ln>
                <a:effectLst/>
                <a:uLnTx/>
                <a:uFillTx/>
                <a:latin typeface="Arial" pitchFamily="34" charset="0"/>
                <a:cs typeface="Arial" pitchFamily="34" charset="0"/>
              </a:rPr>
              <a:t>Example:</a:t>
            </a:r>
            <a:r>
              <a:rPr kumimoji="0" lang="en-US" sz="2000" b="1" i="0" u="none" strike="noStrike" kern="1200" cap="none" spc="0" normalizeH="0" baseline="0" noProof="0" dirty="0" smtClean="0">
                <a:ln>
                  <a:noFill/>
                </a:ln>
                <a:effectLst/>
                <a:uLnTx/>
                <a:uFillTx/>
                <a:latin typeface="Arial" pitchFamily="34" charset="0"/>
                <a:cs typeface="Arial" pitchFamily="34" charset="0"/>
              </a:rPr>
              <a:t> </a:t>
            </a:r>
            <a:r>
              <a:rPr lang="en-US" sz="2000" b="1" dirty="0" smtClean="0">
                <a:latin typeface="Arial" pitchFamily="34" charset="0"/>
                <a:cs typeface="Arial" pitchFamily="34" charset="0"/>
              </a:rPr>
              <a:t>To determine whether the wages of men and women are </a:t>
            </a:r>
            <a:r>
              <a:rPr lang="en-US" sz="2000" b="1" dirty="0" smtClean="0">
                <a:latin typeface="Arial" pitchFamily="34" charset="0"/>
                <a:cs typeface="Arial" pitchFamily="34" charset="0"/>
              </a:rPr>
              <a:t>	    	     equal.</a:t>
            </a:r>
          </a:p>
          <a:p>
            <a:pPr marL="342900" lvl="0" indent="-342900" algn="just">
              <a:spcBef>
                <a:spcPct val="20000"/>
              </a:spcBef>
            </a:pPr>
            <a:r>
              <a:rPr lang="en-US" sz="2000" b="1" dirty="0" smtClean="0">
                <a:latin typeface="Arial" pitchFamily="34" charset="0"/>
                <a:cs typeface="Arial" pitchFamily="34" charset="0"/>
              </a:rPr>
              <a:t>		      A </a:t>
            </a:r>
            <a:r>
              <a:rPr lang="en-US" sz="2000" b="1" dirty="0" smtClean="0">
                <a:latin typeface="Arial" pitchFamily="34" charset="0"/>
                <a:cs typeface="Arial" pitchFamily="34" charset="0"/>
              </a:rPr>
              <a:t>product in the market is of standard quality</a:t>
            </a:r>
            <a:r>
              <a:rPr lang="en-US" sz="2000" b="1" dirty="0" smtClean="0">
                <a:latin typeface="Arial" pitchFamily="34" charset="0"/>
                <a:cs typeface="Arial" pitchFamily="34" charset="0"/>
              </a:rPr>
              <a:t>.</a:t>
            </a:r>
          </a:p>
          <a:p>
            <a:pPr marL="342900" lvl="0" indent="-342900" algn="just">
              <a:spcBef>
                <a:spcPct val="20000"/>
              </a:spcBef>
            </a:pPr>
            <a:r>
              <a:rPr lang="en-US" sz="2000" b="1" dirty="0" smtClean="0">
                <a:latin typeface="Arial" pitchFamily="34" charset="0"/>
                <a:cs typeface="Arial" pitchFamily="34" charset="0"/>
              </a:rPr>
              <a:t>		     Whether </a:t>
            </a:r>
            <a:r>
              <a:rPr lang="en-US" sz="2000" b="1" dirty="0" smtClean="0">
                <a:latin typeface="Arial" pitchFamily="34" charset="0"/>
                <a:cs typeface="Arial" pitchFamily="34" charset="0"/>
              </a:rPr>
              <a:t>a particular medicine is effective to cure a disease.</a:t>
            </a:r>
            <a:endParaRPr kumimoji="0" lang="en-US" sz="2000" b="1" i="0" u="none" strike="noStrike" kern="1200" cap="none" spc="0" normalizeH="0" baseline="0" noProof="0" dirty="0" smtClean="0">
              <a:ln>
                <a:noFill/>
              </a:ln>
              <a:effectLst/>
              <a:uLnTx/>
              <a:uFillTx/>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2000" b="1" i="0" u="none" strike="noStrike" kern="1200" cap="none" spc="0" normalizeH="0" baseline="0" noProof="0" dirty="0" smtClean="0">
              <a:ln>
                <a:noFill/>
              </a:ln>
              <a:effectLst/>
              <a:uLnTx/>
              <a:uFillTx/>
              <a:latin typeface="Arial" pitchFamily="34" charset="0"/>
              <a:cs typeface="Arial" pitchFamily="34" charset="0"/>
            </a:endParaRPr>
          </a:p>
          <a:p>
            <a:pPr marL="342900" lvl="0" indent="-342900" algn="just">
              <a:spcBef>
                <a:spcPct val="20000"/>
              </a:spcBef>
            </a:pPr>
            <a:r>
              <a:rPr lang="en-US" sz="2400" b="1" u="sng" dirty="0" smtClean="0">
                <a:solidFill>
                  <a:srgbClr val="C00000"/>
                </a:solidFill>
                <a:latin typeface="Arial" pitchFamily="34" charset="0"/>
                <a:cs typeface="Arial" pitchFamily="34" charset="0"/>
              </a:rPr>
              <a:t>Parametric </a:t>
            </a:r>
            <a:r>
              <a:rPr lang="en-US" sz="2400" b="1" u="sng" dirty="0" smtClean="0">
                <a:solidFill>
                  <a:srgbClr val="C00000"/>
                </a:solidFill>
                <a:latin typeface="Arial" pitchFamily="34" charset="0"/>
                <a:cs typeface="Arial" pitchFamily="34" charset="0"/>
              </a:rPr>
              <a:t>Hypothesis</a:t>
            </a:r>
            <a:r>
              <a:rPr lang="en-US" sz="2400" b="1" dirty="0" smtClean="0">
                <a:solidFill>
                  <a:srgbClr val="C00000"/>
                </a:solidFill>
                <a:latin typeface="Arial" pitchFamily="34" charset="0"/>
                <a:cs typeface="Arial" pitchFamily="34" charset="0"/>
              </a:rPr>
              <a:t>: </a:t>
            </a:r>
            <a:endParaRPr lang="en-US" sz="2400" b="1" dirty="0" smtClean="0">
              <a:solidFill>
                <a:srgbClr val="C00000"/>
              </a:solidFill>
              <a:latin typeface="Arial" pitchFamily="34" charset="0"/>
              <a:cs typeface="Arial" pitchFamily="34" charset="0"/>
            </a:endParaRPr>
          </a:p>
          <a:p>
            <a:pPr marL="342900" lvl="0" indent="-342900" algn="just">
              <a:spcBef>
                <a:spcPct val="20000"/>
              </a:spcBef>
            </a:pPr>
            <a:endParaRPr lang="en-IN" sz="1600" b="1" dirty="0" smtClean="0">
              <a:latin typeface="Arial" pitchFamily="34" charset="0"/>
              <a:cs typeface="Arial" pitchFamily="34" charset="0"/>
            </a:endParaRPr>
          </a:p>
          <a:p>
            <a:pPr marL="342900" lvl="0" indent="-342900" algn="just">
              <a:spcBef>
                <a:spcPct val="20000"/>
              </a:spcBef>
            </a:pPr>
            <a:r>
              <a:rPr kumimoji="0" lang="en-US" sz="2000" b="1" i="0" u="none" strike="noStrike" kern="1200" cap="none" spc="0" normalizeH="0" baseline="0" noProof="0" dirty="0" smtClean="0">
                <a:ln>
                  <a:noFill/>
                </a:ln>
                <a:effectLst/>
                <a:uLnTx/>
                <a:uFillTx/>
                <a:latin typeface="Arial" pitchFamily="34" charset="0"/>
                <a:cs typeface="Arial" pitchFamily="34" charset="0"/>
              </a:rPr>
              <a:t>A statistical hypothesis which refers only the value of unknown</a:t>
            </a:r>
            <a:r>
              <a:rPr kumimoji="0" lang="en-US" sz="2000" b="1" i="0" u="none" strike="noStrike" kern="1200" cap="none" spc="0" normalizeH="0" noProof="0" dirty="0" smtClean="0">
                <a:ln>
                  <a:noFill/>
                </a:ln>
                <a:effectLst/>
                <a:uLnTx/>
                <a:uFillTx/>
                <a:latin typeface="Arial" pitchFamily="34" charset="0"/>
                <a:cs typeface="Arial" pitchFamily="34" charset="0"/>
              </a:rPr>
              <a:t> </a:t>
            </a:r>
            <a:r>
              <a:rPr kumimoji="0" lang="en-US" sz="2000" b="1" i="0" u="none" strike="noStrike" kern="1200" cap="none" spc="0" normalizeH="0" baseline="0" noProof="0" dirty="0" smtClean="0">
                <a:ln>
                  <a:noFill/>
                </a:ln>
                <a:effectLst/>
                <a:uLnTx/>
                <a:uFillTx/>
                <a:latin typeface="Arial" pitchFamily="34" charset="0"/>
                <a:cs typeface="Arial" pitchFamily="34" charset="0"/>
              </a:rPr>
              <a:t>parameters of probability Distribution whose form is known is called a parametric hypothesis.</a:t>
            </a:r>
          </a:p>
          <a:p>
            <a:pPr marL="342900" lvl="0" indent="-342900" algn="just">
              <a:spcBef>
                <a:spcPct val="20000"/>
              </a:spcBef>
            </a:pPr>
            <a:endParaRPr lang="en-US" sz="2000" b="1" dirty="0" smtClean="0">
              <a:latin typeface="Arial" pitchFamily="34" charset="0"/>
              <a:cs typeface="Arial" pitchFamily="34" charset="0"/>
            </a:endParaRPr>
          </a:p>
          <a:p>
            <a:pPr marL="342900" lvl="0" indent="-342900" algn="just">
              <a:spcBef>
                <a:spcPct val="20000"/>
              </a:spcBef>
            </a:pPr>
            <a:r>
              <a:rPr kumimoji="0" lang="en-US" sz="2000" b="1" i="1" u="none" strike="noStrike" kern="1200" cap="none" spc="0" normalizeH="0" baseline="0" noProof="0" dirty="0" smtClean="0">
                <a:ln>
                  <a:noFill/>
                </a:ln>
                <a:effectLst/>
                <a:uLnTx/>
                <a:uFillTx/>
                <a:latin typeface="Arial" pitchFamily="34" charset="0"/>
                <a:cs typeface="Arial" pitchFamily="34" charset="0"/>
              </a:rPr>
              <a:t>Example:   if</a:t>
            </a:r>
            <a:r>
              <a:rPr kumimoji="0" lang="en-US" sz="2000" b="1" i="1" u="none" strike="noStrike" kern="1200" cap="none" spc="0" normalizeH="0" noProof="0" dirty="0" smtClean="0">
                <a:ln>
                  <a:noFill/>
                </a:ln>
                <a:effectLst/>
                <a:uLnTx/>
                <a:uFillTx/>
                <a:latin typeface="Arial" pitchFamily="34" charset="0"/>
                <a:cs typeface="Arial" pitchFamily="34" charset="0"/>
              </a:rPr>
              <a:t>                   then           </a:t>
            </a:r>
          </a:p>
          <a:p>
            <a:pPr marL="342900" lvl="0" indent="-342900" algn="just">
              <a:spcBef>
                <a:spcPct val="20000"/>
              </a:spcBef>
            </a:pPr>
            <a:r>
              <a:rPr lang="en-US" sz="2000" b="1" i="1" dirty="0" smtClean="0">
                <a:latin typeface="Arial" pitchFamily="34" charset="0"/>
                <a:cs typeface="Arial" pitchFamily="34" charset="0"/>
              </a:rPr>
              <a:t>	</a:t>
            </a:r>
            <a:r>
              <a:rPr lang="en-US" sz="2000" b="1" i="1" dirty="0" smtClean="0">
                <a:latin typeface="Arial" pitchFamily="34" charset="0"/>
                <a:cs typeface="Arial" pitchFamily="34" charset="0"/>
              </a:rPr>
              <a:t>					       </a:t>
            </a:r>
            <a:r>
              <a:rPr kumimoji="0" lang="en-US" sz="2000" b="1" i="1" u="none" strike="noStrike" kern="1200" cap="none" spc="0" normalizeH="0" noProof="0" dirty="0" smtClean="0">
                <a:ln>
                  <a:noFill/>
                </a:ln>
                <a:effectLst/>
                <a:uLnTx/>
                <a:uFillTx/>
                <a:latin typeface="Arial" pitchFamily="34" charset="0"/>
                <a:cs typeface="Arial" pitchFamily="34" charset="0"/>
              </a:rPr>
              <a:t> </a:t>
            </a:r>
            <a:r>
              <a:rPr kumimoji="0" lang="en-US" sz="2000" b="1" i="1" u="none" strike="noStrike" kern="1200" cap="none" spc="0" normalizeH="0" baseline="0" noProof="0" dirty="0" smtClean="0">
                <a:ln>
                  <a:noFill/>
                </a:ln>
                <a:effectLst/>
                <a:uLnTx/>
                <a:uFillTx/>
                <a:latin typeface="Arial" pitchFamily="34" charset="0"/>
                <a:cs typeface="Arial" pitchFamily="34" charset="0"/>
              </a:rPr>
              <a:t>is a parametric hypothesis</a:t>
            </a:r>
            <a:endParaRPr kumimoji="0" lang="en-IN" sz="2000" b="1" i="0" u="none" strike="noStrike" kern="1200" cap="none" spc="0" normalizeH="0" baseline="0" noProof="0" dirty="0">
              <a:ln>
                <a:noFill/>
              </a:ln>
              <a:effectLst/>
              <a:uLnTx/>
              <a:uFillTx/>
              <a:latin typeface="Arial" pitchFamily="34" charset="0"/>
              <a:cs typeface="Arial" pitchFamily="34" charset="0"/>
            </a:endParaRPr>
          </a:p>
        </p:txBody>
      </p:sp>
      <p:sp>
        <p:nvSpPr>
          <p:cNvPr id="634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63491" name="Object 3"/>
          <p:cNvGraphicFramePr>
            <a:graphicFrameLocks noChangeAspect="1"/>
          </p:cNvGraphicFramePr>
          <p:nvPr/>
        </p:nvGraphicFramePr>
        <p:xfrm>
          <a:off x="1857356" y="5840032"/>
          <a:ext cx="1214446" cy="303612"/>
        </p:xfrm>
        <a:graphic>
          <a:graphicData uri="http://schemas.openxmlformats.org/presentationml/2006/ole">
            <p:oleObj spid="_x0000_s63491" name="Equation" r:id="rId3" imgW="927000" imgH="228600" progId="Equation.3">
              <p:embed/>
            </p:oleObj>
          </a:graphicData>
        </a:graphic>
      </p:graphicFrame>
      <p:sp>
        <p:nvSpPr>
          <p:cNvPr id="634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63493" name="Object 5"/>
          <p:cNvGraphicFramePr>
            <a:graphicFrameLocks noChangeAspect="1"/>
          </p:cNvGraphicFramePr>
          <p:nvPr/>
        </p:nvGraphicFramePr>
        <p:xfrm>
          <a:off x="2754945" y="6286520"/>
          <a:ext cx="2482213" cy="357190"/>
        </p:xfrm>
        <a:graphic>
          <a:graphicData uri="http://schemas.openxmlformats.org/presentationml/2006/ole">
            <p:oleObj spid="_x0000_s63493" name="Equation" r:id="rId4" imgW="1523880" imgH="2156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2625" y="168260"/>
            <a:ext cx="7772400" cy="1117600"/>
          </a:xfrm>
          <a:prstGeom prst="rect">
            <a:avLst/>
          </a:prstGeom>
          <a:noFill/>
          <a:ln/>
        </p:spPr>
        <p:txBody>
          <a:bodyPr vert="horz" lIns="90488" tIns="44450" rIns="90488" bIns="4445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Null Hypothesis: </a:t>
            </a:r>
            <a:r>
              <a:rPr kumimoji="0" lang="en-US" sz="4400" b="1" i="1"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H</a:t>
            </a:r>
            <a:r>
              <a:rPr kumimoji="0" lang="en-US" sz="4400" b="1" i="0" u="none" strike="noStrike" kern="1200" cap="none" spc="0" normalizeH="0" baseline="-25000" noProof="0" dirty="0" smtClean="0">
                <a:ln>
                  <a:noFill/>
                </a:ln>
                <a:solidFill>
                  <a:srgbClr val="C00000"/>
                </a:solidFill>
                <a:effectLst/>
                <a:uLnTx/>
                <a:uFillTx/>
                <a:latin typeface="Arial" pitchFamily="34" charset="0"/>
                <a:ea typeface="+mj-ea"/>
                <a:cs typeface="Arial" pitchFamily="34" charset="0"/>
              </a:rPr>
              <a:t>0</a:t>
            </a:r>
            <a:endParaRPr kumimoji="0" lang="en-US" sz="4400" b="1" i="0" u="none" strike="noStrike" kern="1200" cap="none" spc="0" normalizeH="0" baseline="-25000" noProof="0" dirty="0">
              <a:ln>
                <a:noFill/>
              </a:ln>
              <a:solidFill>
                <a:srgbClr val="C00000"/>
              </a:solidFill>
              <a:effectLst/>
              <a:uLnTx/>
              <a:uFillTx/>
              <a:latin typeface="Arial" pitchFamily="34" charset="0"/>
              <a:ea typeface="+mj-ea"/>
              <a:cs typeface="Arial" pitchFamily="34" charset="0"/>
            </a:endParaRPr>
          </a:p>
        </p:txBody>
      </p:sp>
      <p:sp>
        <p:nvSpPr>
          <p:cNvPr id="5" name="Rectangle 3"/>
          <p:cNvSpPr txBox="1">
            <a:spLocks noChangeArrowheads="1"/>
          </p:cNvSpPr>
          <p:nvPr/>
        </p:nvSpPr>
        <p:spPr bwMode="auto">
          <a:xfrm>
            <a:off x="285721" y="1879600"/>
            <a:ext cx="8688418" cy="4692672"/>
          </a:xfrm>
          <a:prstGeom prst="rect">
            <a:avLst/>
          </a:prstGeom>
          <a:noFill/>
          <a:ln w="12700">
            <a:miter lim="800000"/>
            <a:headEnd/>
            <a:tailEnd/>
          </a:ln>
        </p:spPr>
        <p:txBody>
          <a:bodyPr vert="horz" wrap="square" lIns="90488" tIns="44450" rIns="90488" bIns="44450" numCol="1" rtlCol="0" anchor="t" anchorCtr="0" compatLnSpc="1">
            <a:prstTxWarp prst="textNoShape">
              <a:avLst/>
            </a:prstTxWarp>
            <a:normAutofit fontScale="85000" lnSpcReduction="20000"/>
          </a:bodyPr>
          <a:lstStyle/>
          <a:p>
            <a:pPr marL="457200" marR="0" lvl="0" indent="-457200" algn="just" defTabSz="914400" rtl="0" eaLnBrk="1" fontAlgn="auto" latinLnBrk="0" hangingPunct="1">
              <a:lnSpc>
                <a:spcPct val="170000"/>
              </a:lnSpc>
              <a:spcBef>
                <a:spcPct val="3000"/>
              </a:spcBef>
              <a:spcAft>
                <a:spcPts val="0"/>
              </a:spcAft>
              <a:buClr>
                <a:schemeClr val="accent2"/>
              </a:buClr>
              <a:buSzTx/>
              <a:buFont typeface="Wingdings" pitchFamily="2" charset="2"/>
              <a:buChar char="v"/>
              <a:tabLst>
                <a:tab pos="457200" algn="l"/>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The </a:t>
            </a:r>
            <a:r>
              <a:rPr kumimoji="0" lang="en-US" sz="3200" b="1" i="0" u="none" strike="noStrike" kern="1200" cap="none" spc="0" normalizeH="0" baseline="0" noProof="0" dirty="0" smtClean="0">
                <a:ln>
                  <a:noFill/>
                </a:ln>
                <a:solidFill>
                  <a:schemeClr val="hlink"/>
                </a:solidFill>
                <a:effectLst/>
                <a:uLnTx/>
                <a:uFillTx/>
                <a:latin typeface="Arial" pitchFamily="34" charset="0"/>
                <a:ea typeface="+mn-ea"/>
                <a:cs typeface="+mn-cs"/>
              </a:rPr>
              <a:t>null hypothesis</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(denoted by </a:t>
            </a:r>
            <a:r>
              <a:rPr kumimoji="0" lang="en-US" sz="3200" b="1" i="1" u="none" strike="noStrike" kern="1200" cap="none" spc="0" normalizeH="0" baseline="0" noProof="0" dirty="0" smtClean="0">
                <a:ln>
                  <a:noFill/>
                </a:ln>
                <a:solidFill>
                  <a:schemeClr val="tx1"/>
                </a:solidFill>
                <a:effectLst/>
                <a:uLnTx/>
                <a:uFillTx/>
                <a:latin typeface="Arial" pitchFamily="34" charset="0"/>
                <a:ea typeface="+mn-ea"/>
                <a:cs typeface="+mn-cs"/>
              </a:rPr>
              <a:t>H</a:t>
            </a:r>
            <a:r>
              <a:rPr kumimoji="0" lang="en-US" sz="3200" b="1" i="0" u="none" strike="noStrike" kern="1200" cap="none" spc="0" normalizeH="0" baseline="-25000" noProof="0" dirty="0" smtClean="0">
                <a:ln>
                  <a:noFill/>
                </a:ln>
                <a:solidFill>
                  <a:schemeClr val="tx1"/>
                </a:solidFill>
                <a:effectLst/>
                <a:uLnTx/>
                <a:uFillTx/>
                <a:latin typeface="Arial" pitchFamily="34" charset="0"/>
                <a:ea typeface="+mn-ea"/>
                <a:cs typeface="+mn-cs"/>
              </a:rPr>
              <a:t>0</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is  a statement that the value of a population parameter (such as proportion, mean, or standard deviation) is </a:t>
            </a:r>
            <a:r>
              <a:rPr kumimoji="0" lang="en-US" sz="3200" b="1" i="0" u="none" strike="noStrike" kern="1200" cap="none" spc="0" normalizeH="0" baseline="0" noProof="0" dirty="0" smtClean="0">
                <a:ln>
                  <a:noFill/>
                </a:ln>
                <a:solidFill>
                  <a:schemeClr val="hlink"/>
                </a:solidFill>
                <a:effectLst/>
                <a:uLnTx/>
                <a:uFillTx/>
                <a:latin typeface="Arial" pitchFamily="34" charset="0"/>
                <a:ea typeface="+mn-ea"/>
                <a:cs typeface="+mn-cs"/>
              </a:rPr>
              <a:t>equal</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en-US" sz="3200" b="1" i="0" u="none" strike="noStrike" kern="1200" cap="none" spc="0" normalizeH="0" baseline="0" noProof="0" dirty="0" smtClean="0">
                <a:ln>
                  <a:noFill/>
                </a:ln>
                <a:solidFill>
                  <a:schemeClr val="hlink"/>
                </a:solidFill>
                <a:effectLst/>
                <a:uLnTx/>
                <a:uFillTx/>
                <a:latin typeface="Arial" pitchFamily="34" charset="0"/>
                <a:ea typeface="+mn-ea"/>
                <a:cs typeface="+mn-cs"/>
              </a:rPr>
              <a:t>to</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some claimed value.</a:t>
            </a:r>
          </a:p>
          <a:p>
            <a:pPr marL="457200" marR="0" lvl="0" indent="-457200" algn="just" defTabSz="914400" rtl="0" eaLnBrk="1" fontAlgn="auto" latinLnBrk="0" hangingPunct="1">
              <a:lnSpc>
                <a:spcPct val="170000"/>
              </a:lnSpc>
              <a:spcBef>
                <a:spcPct val="20000"/>
              </a:spcBef>
              <a:spcAft>
                <a:spcPts val="0"/>
              </a:spcAft>
              <a:buClr>
                <a:schemeClr val="accent2"/>
              </a:buClr>
              <a:buSzTx/>
              <a:buFont typeface="Wingdings" pitchFamily="2" charset="2"/>
              <a:buChar char="v"/>
              <a:tabLst>
                <a:tab pos="457200" algn="l"/>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We test the null hypothesis directly.</a:t>
            </a:r>
            <a:endParaRPr kumimoji="0" lang="en-US" sz="3200" b="1" i="0" u="sng" strike="noStrike" kern="1200" cap="none" spc="0" normalizeH="0" baseline="0" noProof="0" dirty="0" smtClean="0">
              <a:ln>
                <a:noFill/>
              </a:ln>
              <a:solidFill>
                <a:schemeClr val="tx1"/>
              </a:solidFill>
              <a:effectLst/>
              <a:uLnTx/>
              <a:uFillTx/>
              <a:latin typeface="Arial" pitchFamily="34" charset="0"/>
              <a:ea typeface="+mn-ea"/>
              <a:cs typeface="+mn-cs"/>
            </a:endParaRPr>
          </a:p>
          <a:p>
            <a:pPr marL="457200" marR="0" lvl="0" indent="-457200" algn="just" defTabSz="914400" rtl="0" eaLnBrk="1" fontAlgn="auto" latinLnBrk="0" hangingPunct="1">
              <a:lnSpc>
                <a:spcPct val="170000"/>
              </a:lnSpc>
              <a:spcBef>
                <a:spcPct val="20000"/>
              </a:spcBef>
              <a:spcAft>
                <a:spcPts val="0"/>
              </a:spcAft>
              <a:buClr>
                <a:schemeClr val="accent2"/>
              </a:buClr>
              <a:buSzTx/>
              <a:buFont typeface="Wingdings" pitchFamily="2" charset="2"/>
              <a:buChar char="v"/>
              <a:tabLst>
                <a:tab pos="457200" algn="l"/>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Either reject </a:t>
            </a:r>
            <a:r>
              <a:rPr kumimoji="0" lang="en-US" sz="3200" b="1" i="1" u="none" strike="noStrike" kern="1200" cap="none" spc="0" normalizeH="0" baseline="0" noProof="0" dirty="0" smtClean="0">
                <a:ln>
                  <a:noFill/>
                </a:ln>
                <a:solidFill>
                  <a:schemeClr val="tx1"/>
                </a:solidFill>
                <a:effectLst/>
                <a:uLnTx/>
                <a:uFillTx/>
                <a:latin typeface="Arial" pitchFamily="34" charset="0"/>
                <a:ea typeface="+mn-ea"/>
                <a:cs typeface="+mn-cs"/>
              </a:rPr>
              <a:t>H</a:t>
            </a:r>
            <a:r>
              <a:rPr kumimoji="0" lang="en-US" sz="3200" b="1" i="0" u="none" strike="noStrike" kern="1200" cap="none" spc="0" normalizeH="0" baseline="-25000" noProof="0" dirty="0" smtClean="0">
                <a:ln>
                  <a:noFill/>
                </a:ln>
                <a:solidFill>
                  <a:schemeClr val="tx1"/>
                </a:solidFill>
                <a:effectLst/>
                <a:uLnTx/>
                <a:uFillTx/>
                <a:latin typeface="Arial" pitchFamily="34" charset="0"/>
                <a:ea typeface="+mn-ea"/>
                <a:cs typeface="+mn-cs"/>
              </a:rPr>
              <a:t>0</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 or fail to reject </a:t>
            </a:r>
            <a:r>
              <a:rPr kumimoji="0" lang="en-US" sz="3200" b="1" i="1" u="none" strike="noStrike" kern="1200" cap="none" spc="0" normalizeH="0" baseline="0" noProof="0" dirty="0" smtClean="0">
                <a:ln>
                  <a:noFill/>
                </a:ln>
                <a:solidFill>
                  <a:schemeClr val="tx1"/>
                </a:solidFill>
                <a:effectLst/>
                <a:uLnTx/>
                <a:uFillTx/>
                <a:latin typeface="Arial" pitchFamily="34" charset="0"/>
                <a:ea typeface="+mn-ea"/>
                <a:cs typeface="+mn-cs"/>
              </a:rPr>
              <a:t>H</a:t>
            </a:r>
            <a:r>
              <a:rPr kumimoji="0" lang="en-US" sz="3200" b="1" i="0" u="none" strike="noStrike" kern="1200" cap="none" spc="0" normalizeH="0" baseline="-25000" noProof="0" dirty="0" smtClean="0">
                <a:ln>
                  <a:noFill/>
                </a:ln>
                <a:solidFill>
                  <a:schemeClr val="tx1"/>
                </a:solidFill>
                <a:effectLst/>
                <a:uLnTx/>
                <a:uFillTx/>
                <a:latin typeface="Arial" pitchFamily="34" charset="0"/>
                <a:ea typeface="+mn-ea"/>
                <a:cs typeface="+mn-cs"/>
              </a:rPr>
              <a:t>0</a:t>
            </a: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mn-cs"/>
              </a:rPr>
              <a:t>.</a:t>
            </a:r>
            <a:endParaRPr kumimoji="0" lang="en-US" sz="32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429684" cy="6286544"/>
          </a:xfrm>
        </p:spPr>
        <p:txBody>
          <a:bodyPr>
            <a:normAutofit fontScale="77500" lnSpcReduction="20000"/>
          </a:bodyPr>
          <a:lstStyle/>
          <a:p>
            <a:pPr algn="just">
              <a:lnSpc>
                <a:spcPct val="120000"/>
              </a:lnSpc>
              <a:buNone/>
            </a:pPr>
            <a:r>
              <a:rPr lang="en-US" sz="4600" b="1" i="1" dirty="0" smtClean="0">
                <a:solidFill>
                  <a:srgbClr val="C00000"/>
                </a:solidFill>
                <a:latin typeface="Arial" pitchFamily="34" charset="0"/>
                <a:cs typeface="Arial" pitchFamily="34" charset="0"/>
              </a:rPr>
              <a:t>Example:</a:t>
            </a:r>
            <a:r>
              <a:rPr lang="en-US" sz="4600" i="1" dirty="0" smtClean="0">
                <a:solidFill>
                  <a:srgbClr val="C00000"/>
                </a:solidFill>
                <a:latin typeface="Arial" pitchFamily="34" charset="0"/>
                <a:cs typeface="Arial" pitchFamily="34" charset="0"/>
              </a:rPr>
              <a:t> </a:t>
            </a:r>
            <a:endParaRPr lang="en-US" sz="4600" i="1" dirty="0" smtClean="0">
              <a:solidFill>
                <a:srgbClr val="C00000"/>
              </a:solidFill>
              <a:latin typeface="Arial" pitchFamily="34" charset="0"/>
              <a:cs typeface="Arial" pitchFamily="34" charset="0"/>
            </a:endParaRPr>
          </a:p>
          <a:p>
            <a:pPr algn="ctr">
              <a:lnSpc>
                <a:spcPct val="170000"/>
              </a:lnSpc>
              <a:buNone/>
            </a:pPr>
            <a:r>
              <a:rPr lang="en-US" i="1" dirty="0" smtClean="0">
                <a:latin typeface="Arial" pitchFamily="34" charset="0"/>
                <a:cs typeface="Arial" pitchFamily="34" charset="0"/>
              </a:rPr>
              <a:t>H</a:t>
            </a:r>
            <a:r>
              <a:rPr lang="en-US" i="1" baseline="-25000" dirty="0" smtClean="0">
                <a:latin typeface="Arial" pitchFamily="34" charset="0"/>
                <a:cs typeface="Arial" pitchFamily="34" charset="0"/>
              </a:rPr>
              <a:t>o</a:t>
            </a:r>
            <a:r>
              <a:rPr lang="en-US" i="1" dirty="0" smtClean="0">
                <a:latin typeface="Arial" pitchFamily="34" charset="0"/>
                <a:cs typeface="Arial" pitchFamily="34" charset="0"/>
              </a:rPr>
              <a:t> </a:t>
            </a:r>
            <a:r>
              <a:rPr lang="en-US" i="1" dirty="0" smtClean="0">
                <a:latin typeface="Arial" pitchFamily="34" charset="0"/>
                <a:cs typeface="Arial" pitchFamily="34" charset="0"/>
              </a:rPr>
              <a:t>: µ=5</a:t>
            </a:r>
          </a:p>
          <a:p>
            <a:pPr algn="just">
              <a:lnSpc>
                <a:spcPct val="170000"/>
              </a:lnSpc>
              <a:buNone/>
            </a:pPr>
            <a:r>
              <a:rPr lang="en-US" dirty="0" smtClean="0">
                <a:latin typeface="Arial" pitchFamily="34" charset="0"/>
                <a:cs typeface="Arial" pitchFamily="34" charset="0"/>
              </a:rPr>
              <a:t>	The </a:t>
            </a:r>
            <a:r>
              <a:rPr lang="en-US" dirty="0" smtClean="0">
                <a:latin typeface="Arial" pitchFamily="34" charset="0"/>
                <a:cs typeface="Arial" pitchFamily="34" charset="0"/>
              </a:rPr>
              <a:t>above statement is null hypothesis stating that the population mean is equal to 5.</a:t>
            </a:r>
            <a:endParaRPr lang="en-IN" dirty="0" smtClean="0">
              <a:latin typeface="Arial" pitchFamily="34" charset="0"/>
              <a:cs typeface="Arial" pitchFamily="34" charset="0"/>
            </a:endParaRPr>
          </a:p>
          <a:p>
            <a:pPr algn="just">
              <a:lnSpc>
                <a:spcPct val="170000"/>
              </a:lnSpc>
              <a:buNone/>
            </a:pPr>
            <a:r>
              <a:rPr lang="en-US" dirty="0" smtClean="0">
                <a:latin typeface="Arial" pitchFamily="34" charset="0"/>
                <a:cs typeface="Arial" pitchFamily="34" charset="0"/>
              </a:rPr>
              <a:t>	</a:t>
            </a:r>
            <a:endParaRPr lang="en-IN" dirty="0" smtClean="0">
              <a:latin typeface="Arial" pitchFamily="34" charset="0"/>
              <a:cs typeface="Arial" pitchFamily="34" charset="0"/>
            </a:endParaRPr>
          </a:p>
          <a:p>
            <a:pPr algn="just">
              <a:lnSpc>
                <a:spcPct val="170000"/>
              </a:lnSpc>
              <a:buNone/>
            </a:pPr>
            <a:r>
              <a:rPr lang="en-US" dirty="0" smtClean="0">
                <a:latin typeface="Arial" pitchFamily="34" charset="0"/>
                <a:cs typeface="Arial" pitchFamily="34" charset="0"/>
              </a:rPr>
              <a:t>    Another </a:t>
            </a:r>
            <a:r>
              <a:rPr lang="en-US" dirty="0" smtClean="0">
                <a:latin typeface="Arial" pitchFamily="34" charset="0"/>
                <a:cs typeface="Arial" pitchFamily="34" charset="0"/>
              </a:rPr>
              <a:t>example can be taken to explain this. Suppose a doctor has to compare the decease in blood pressure when drugs A &amp; B are used. Suppose A &amp; B follow distribution with mean </a:t>
            </a:r>
            <a:r>
              <a:rPr lang="en-US" i="1" dirty="0" smtClean="0">
                <a:latin typeface="Arial" pitchFamily="34" charset="0"/>
                <a:cs typeface="Arial" pitchFamily="34" charset="0"/>
              </a:rPr>
              <a:t>µ</a:t>
            </a:r>
            <a:r>
              <a:rPr lang="en-US" i="1" baseline="-25000" dirty="0" smtClean="0">
                <a:latin typeface="Arial" pitchFamily="34" charset="0"/>
                <a:cs typeface="Arial" pitchFamily="34" charset="0"/>
              </a:rPr>
              <a:t>A</a:t>
            </a:r>
            <a:r>
              <a:rPr lang="en-US" i="1" dirty="0" smtClean="0">
                <a:latin typeface="Arial" pitchFamily="34" charset="0"/>
                <a:cs typeface="Arial" pitchFamily="34" charset="0"/>
              </a:rPr>
              <a:t> and µ</a:t>
            </a:r>
            <a:r>
              <a:rPr lang="en-US" i="1" baseline="-25000" dirty="0" smtClean="0">
                <a:latin typeface="Arial" pitchFamily="34" charset="0"/>
                <a:cs typeface="Arial" pitchFamily="34" charset="0"/>
              </a:rPr>
              <a:t>B </a:t>
            </a:r>
            <a:r>
              <a:rPr lang="en-US" i="1" dirty="0" smtClean="0">
                <a:latin typeface="Arial" pitchFamily="34" charset="0"/>
                <a:cs typeface="Arial" pitchFamily="34" charset="0"/>
              </a:rPr>
              <a:t>,then </a:t>
            </a:r>
          </a:p>
          <a:p>
            <a:pPr algn="ctr">
              <a:lnSpc>
                <a:spcPct val="170000"/>
              </a:lnSpc>
              <a:buNone/>
            </a:pPr>
            <a:r>
              <a:rPr lang="en-US" i="1" dirty="0" smtClean="0">
                <a:latin typeface="Arial" pitchFamily="34" charset="0"/>
                <a:cs typeface="Arial" pitchFamily="34" charset="0"/>
              </a:rPr>
              <a:t>H</a:t>
            </a:r>
            <a:r>
              <a:rPr lang="en-US" i="1" baseline="-25000" dirty="0" smtClean="0">
                <a:latin typeface="Arial" pitchFamily="34" charset="0"/>
                <a:cs typeface="Arial" pitchFamily="34" charset="0"/>
              </a:rPr>
              <a:t>o</a:t>
            </a:r>
            <a:r>
              <a:rPr lang="en-US" i="1" dirty="0" smtClean="0">
                <a:latin typeface="Arial" pitchFamily="34" charset="0"/>
                <a:cs typeface="Arial" pitchFamily="34" charset="0"/>
              </a:rPr>
              <a:t> : µ</a:t>
            </a:r>
            <a:r>
              <a:rPr lang="en-US" i="1" baseline="-25000" dirty="0" smtClean="0">
                <a:latin typeface="Arial" pitchFamily="34" charset="0"/>
                <a:cs typeface="Arial" pitchFamily="34" charset="0"/>
              </a:rPr>
              <a:t>A </a:t>
            </a:r>
            <a:r>
              <a:rPr lang="en-US" i="1" dirty="0" smtClean="0">
                <a:latin typeface="Arial" pitchFamily="34" charset="0"/>
                <a:cs typeface="Arial" pitchFamily="34" charset="0"/>
              </a:rPr>
              <a:t>= µ</a:t>
            </a:r>
            <a:r>
              <a:rPr lang="en-US" i="1" baseline="-25000" dirty="0" smtClean="0">
                <a:latin typeface="Arial" pitchFamily="34" charset="0"/>
                <a:cs typeface="Arial" pitchFamily="34" charset="0"/>
              </a:rPr>
              <a:t>B</a:t>
            </a:r>
            <a:endParaRPr lang="en-IN"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b="1" dirty="0" smtClean="0">
                <a:solidFill>
                  <a:srgbClr val="C00000"/>
                </a:solidFill>
                <a:latin typeface="Arial" pitchFamily="34" charset="0"/>
                <a:cs typeface="Arial" pitchFamily="34" charset="0"/>
              </a:rPr>
              <a:t>Alternative Hypothesis: </a:t>
            </a:r>
            <a:r>
              <a:rPr lang="en-US" b="1" i="1" dirty="0" smtClean="0">
                <a:solidFill>
                  <a:srgbClr val="C00000"/>
                </a:solidFill>
                <a:latin typeface="Arial" pitchFamily="34" charset="0"/>
                <a:cs typeface="Arial" pitchFamily="34" charset="0"/>
              </a:rPr>
              <a:t>H</a:t>
            </a:r>
            <a:r>
              <a:rPr lang="en-US" b="1" baseline="-25000" dirty="0" smtClean="0">
                <a:solidFill>
                  <a:srgbClr val="C00000"/>
                </a:solidFill>
                <a:latin typeface="Arial" pitchFamily="34" charset="0"/>
                <a:cs typeface="Arial" pitchFamily="34" charset="0"/>
              </a:rPr>
              <a:t>1</a:t>
            </a:r>
            <a:endParaRPr lang="en-IN"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57200" y="1903433"/>
            <a:ext cx="8229600" cy="4525963"/>
          </a:xfrm>
        </p:spPr>
        <p:txBody>
          <a:bodyPr>
            <a:noAutofit/>
          </a:bodyPr>
          <a:lstStyle/>
          <a:p>
            <a:pPr marL="520700" indent="-520700" algn="just" defTabSz="508000">
              <a:lnSpc>
                <a:spcPct val="150000"/>
              </a:lnSpc>
              <a:spcBef>
                <a:spcPct val="35000"/>
              </a:spcBef>
              <a:spcAft>
                <a:spcPct val="35000"/>
              </a:spcAft>
              <a:buClr>
                <a:schemeClr val="accent2"/>
              </a:buClr>
              <a:buFont typeface="Wingdings" pitchFamily="2" charset="2"/>
              <a:buChar char="v"/>
            </a:pPr>
            <a:r>
              <a:rPr lang="en-US" sz="2700" b="1" dirty="0" smtClean="0">
                <a:latin typeface="Arial" pitchFamily="34" charset="0"/>
              </a:rPr>
              <a:t>The </a:t>
            </a:r>
            <a:r>
              <a:rPr lang="en-US" sz="2700" b="1" dirty="0" smtClean="0">
                <a:solidFill>
                  <a:srgbClr val="C00000"/>
                </a:solidFill>
                <a:latin typeface="Arial" pitchFamily="34" charset="0"/>
              </a:rPr>
              <a:t>alternative hypothesis </a:t>
            </a:r>
            <a:r>
              <a:rPr lang="en-US" sz="2700" b="1" dirty="0" smtClean="0">
                <a:latin typeface="Arial" pitchFamily="34" charset="0"/>
              </a:rPr>
              <a:t>(denoted by </a:t>
            </a:r>
            <a:r>
              <a:rPr lang="en-US" sz="2700" b="1" i="1" dirty="0" smtClean="0">
                <a:latin typeface="Arial" pitchFamily="34" charset="0"/>
              </a:rPr>
              <a:t>H</a:t>
            </a:r>
            <a:r>
              <a:rPr lang="en-US" sz="2700" b="1" baseline="-25000" dirty="0" smtClean="0">
                <a:latin typeface="Arial" pitchFamily="34" charset="0"/>
              </a:rPr>
              <a:t>1</a:t>
            </a:r>
            <a:r>
              <a:rPr lang="en-US" sz="2700" b="1" dirty="0" smtClean="0">
                <a:latin typeface="Arial" pitchFamily="34" charset="0"/>
              </a:rPr>
              <a:t> or </a:t>
            </a:r>
            <a:r>
              <a:rPr lang="en-US" sz="2700" b="1" i="1" dirty="0" smtClean="0">
                <a:latin typeface="Arial" pitchFamily="34" charset="0"/>
              </a:rPr>
              <a:t>H</a:t>
            </a:r>
            <a:r>
              <a:rPr lang="en-US" sz="2700" b="1" baseline="-25000" dirty="0" smtClean="0">
                <a:latin typeface="Arial" pitchFamily="34" charset="0"/>
              </a:rPr>
              <a:t>a </a:t>
            </a:r>
            <a:r>
              <a:rPr lang="en-US" sz="2700" b="1" dirty="0" smtClean="0">
                <a:latin typeface="Arial" pitchFamily="34" charset="0"/>
              </a:rPr>
              <a:t>or </a:t>
            </a:r>
            <a:r>
              <a:rPr lang="en-US" sz="2700" b="1" i="1" dirty="0" smtClean="0">
                <a:latin typeface="Arial" pitchFamily="34" charset="0"/>
              </a:rPr>
              <a:t>H</a:t>
            </a:r>
            <a:r>
              <a:rPr lang="en-US" sz="2700" b="1" baseline="-25000" dirty="0" smtClean="0">
                <a:latin typeface="Arial" pitchFamily="34" charset="0"/>
              </a:rPr>
              <a:t>A</a:t>
            </a:r>
            <a:r>
              <a:rPr lang="en-US" sz="2700" b="1" dirty="0" smtClean="0">
                <a:latin typeface="Arial" pitchFamily="34" charset="0"/>
              </a:rPr>
              <a:t>) is the statement that the parameter has a value that somehow differs from the </a:t>
            </a:r>
            <a:r>
              <a:rPr lang="en-US" sz="2700" b="1" dirty="0" smtClean="0">
                <a:latin typeface="Arial" pitchFamily="34" charset="0"/>
              </a:rPr>
              <a:t>Null Hypothesis</a:t>
            </a:r>
            <a:r>
              <a:rPr lang="en-US" sz="2700" b="1" dirty="0" smtClean="0">
                <a:latin typeface="Arial" pitchFamily="34" charset="0"/>
              </a:rPr>
              <a:t>.</a:t>
            </a:r>
          </a:p>
          <a:p>
            <a:pPr marL="520700" indent="-520700" algn="just" defTabSz="508000">
              <a:lnSpc>
                <a:spcPct val="150000"/>
              </a:lnSpc>
              <a:spcBef>
                <a:spcPct val="35000"/>
              </a:spcBef>
              <a:spcAft>
                <a:spcPct val="35000"/>
              </a:spcAft>
              <a:buClr>
                <a:schemeClr val="accent2"/>
              </a:buClr>
              <a:buFont typeface="Wingdings" pitchFamily="2" charset="2"/>
              <a:buChar char="v"/>
            </a:pPr>
            <a:r>
              <a:rPr lang="en-US" sz="2700" b="1" dirty="0" smtClean="0">
                <a:latin typeface="Arial" pitchFamily="34" charset="0"/>
                <a:sym typeface="Symbol" pitchFamily="82" charset="2"/>
              </a:rPr>
              <a:t>The symbolic form of the alternative hypothesis must use one of these symbols: </a:t>
            </a:r>
            <a:r>
              <a:rPr lang="en-US" sz="2700" b="1" dirty="0" smtClean="0">
                <a:latin typeface="Arial" pitchFamily="34" charset="0"/>
              </a:rPr>
              <a:t>, &lt;, </a:t>
            </a:r>
            <a:r>
              <a:rPr lang="en-US" sz="2700" b="1" dirty="0" smtClean="0">
                <a:latin typeface="Arial" pitchFamily="34" charset="0"/>
              </a:rPr>
              <a:t>&gt;.</a:t>
            </a:r>
            <a:endParaRPr lang="en-US" sz="2700" b="1" dirty="0" smtClean="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58280" cy="1143000"/>
          </a:xfrm>
        </p:spPr>
        <p:txBody>
          <a:bodyPr>
            <a:noAutofit/>
          </a:bodyPr>
          <a:lstStyle/>
          <a:p>
            <a:r>
              <a:rPr lang="en-US" b="1" dirty="0" smtClean="0">
                <a:solidFill>
                  <a:srgbClr val="C00000"/>
                </a:solidFill>
                <a:latin typeface="Arial" pitchFamily="34" charset="0"/>
                <a:cs typeface="Arial" pitchFamily="34" charset="0"/>
              </a:rPr>
              <a:t>Types of Alternative Hypothesis</a:t>
            </a:r>
            <a:endParaRPr lang="en-IN"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28596" y="1714488"/>
            <a:ext cx="8229600" cy="4857784"/>
          </a:xfrm>
        </p:spPr>
        <p:txBody>
          <a:bodyPr>
            <a:normAutofit fontScale="85000" lnSpcReduction="10000"/>
          </a:bodyPr>
          <a:lstStyle/>
          <a:p>
            <a:pPr marL="0" indent="0">
              <a:lnSpc>
                <a:spcPct val="150000"/>
              </a:lnSpc>
              <a:buNone/>
            </a:pPr>
            <a:r>
              <a:rPr lang="en-US" b="1" dirty="0" smtClean="0">
                <a:latin typeface="Arial" pitchFamily="34" charset="0"/>
                <a:cs typeface="Arial" pitchFamily="34" charset="0"/>
              </a:rPr>
              <a:t>We have two kinds of alternative hypothesis:-</a:t>
            </a:r>
            <a:endParaRPr lang="en-IN" b="1" dirty="0" smtClean="0">
              <a:latin typeface="Arial" pitchFamily="34" charset="0"/>
              <a:cs typeface="Arial" pitchFamily="34" charset="0"/>
            </a:endParaRPr>
          </a:p>
          <a:p>
            <a:pPr>
              <a:lnSpc>
                <a:spcPct val="150000"/>
              </a:lnSpc>
              <a:buNone/>
            </a:pPr>
            <a:r>
              <a:rPr lang="en-US" b="1" dirty="0" smtClean="0">
                <a:latin typeface="Arial" pitchFamily="34" charset="0"/>
                <a:cs typeface="Arial" pitchFamily="34" charset="0"/>
              </a:rPr>
              <a:t>	(</a:t>
            </a:r>
            <a:r>
              <a:rPr lang="en-US" b="1" dirty="0" smtClean="0">
                <a:latin typeface="Arial" pitchFamily="34" charset="0"/>
                <a:cs typeface="Arial" pitchFamily="34" charset="0"/>
              </a:rPr>
              <a:t>a) One sided alternative </a:t>
            </a:r>
            <a:r>
              <a:rPr lang="en-US" b="1" dirty="0" smtClean="0">
                <a:latin typeface="Arial" pitchFamily="34" charset="0"/>
                <a:cs typeface="Arial" pitchFamily="34" charset="0"/>
              </a:rPr>
              <a:t>hypothesis</a:t>
            </a:r>
            <a:endParaRPr lang="en-US" b="1" dirty="0" smtClean="0">
              <a:latin typeface="Arial" pitchFamily="34" charset="0"/>
              <a:cs typeface="Arial" pitchFamily="34" charset="0"/>
            </a:endParaRPr>
          </a:p>
          <a:p>
            <a:pPr lvl="0">
              <a:lnSpc>
                <a:spcPct val="150000"/>
              </a:lnSpc>
              <a:buNone/>
            </a:pPr>
            <a:r>
              <a:rPr lang="en-US" b="1" dirty="0" smtClean="0">
                <a:latin typeface="Arial" pitchFamily="34" charset="0"/>
                <a:cs typeface="Arial" pitchFamily="34" charset="0"/>
              </a:rPr>
              <a:t>	(</a:t>
            </a:r>
            <a:r>
              <a:rPr lang="en-US" b="1" dirty="0" smtClean="0">
                <a:latin typeface="Arial" pitchFamily="34" charset="0"/>
                <a:cs typeface="Arial" pitchFamily="34" charset="0"/>
              </a:rPr>
              <a:t>b) Two sided alternative </a:t>
            </a:r>
            <a:r>
              <a:rPr lang="en-US" b="1" dirty="0" smtClean="0">
                <a:latin typeface="Arial" pitchFamily="34" charset="0"/>
                <a:cs typeface="Arial" pitchFamily="34" charset="0"/>
              </a:rPr>
              <a:t>hypothesis</a:t>
            </a:r>
          </a:p>
          <a:p>
            <a:pPr lvl="0">
              <a:lnSpc>
                <a:spcPct val="150000"/>
              </a:lnSpc>
              <a:buNone/>
            </a:pPr>
            <a:endParaRPr lang="en-IN" b="1" dirty="0" smtClean="0">
              <a:latin typeface="Arial" pitchFamily="34" charset="0"/>
              <a:cs typeface="Arial" pitchFamily="34" charset="0"/>
            </a:endParaRPr>
          </a:p>
          <a:p>
            <a:pPr marL="0" indent="0">
              <a:lnSpc>
                <a:spcPct val="150000"/>
              </a:lnSpc>
              <a:buNone/>
            </a:pPr>
            <a:r>
              <a:rPr lang="en-US" b="1" dirty="0" smtClean="0">
                <a:latin typeface="Arial" pitchFamily="34" charset="0"/>
                <a:cs typeface="Arial" pitchFamily="34" charset="0"/>
              </a:rPr>
              <a:t>The test related to (a) is called as ‘one – tailed’ test and those related to (b) are called as ‘two tailed’ tests.</a:t>
            </a:r>
            <a:endParaRPr lang="en-IN"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1196</Words>
  <Application>Microsoft Office PowerPoint</Application>
  <PresentationFormat>On-screen Show (4:3)</PresentationFormat>
  <Paragraphs>185</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Office Theme</vt:lpstr>
      <vt:lpstr>Visio</vt:lpstr>
      <vt:lpstr>Microsoft Equation 3.0</vt:lpstr>
      <vt:lpstr>Slide 1</vt:lpstr>
      <vt:lpstr>Introduction</vt:lpstr>
      <vt:lpstr>Hypothesis Testing</vt:lpstr>
      <vt:lpstr>Slide 4</vt:lpstr>
      <vt:lpstr>Slide 5</vt:lpstr>
      <vt:lpstr>Slide 6</vt:lpstr>
      <vt:lpstr>Slide 7</vt:lpstr>
      <vt:lpstr>Alternative Hypothesis: H1</vt:lpstr>
      <vt:lpstr>Types of Alternative Hypothesis</vt:lpstr>
      <vt:lpstr>Slide 10</vt:lpstr>
      <vt:lpstr>Note about Forming Your  Own Claims (Hypotheses)</vt:lpstr>
      <vt:lpstr>Test Statistic</vt:lpstr>
      <vt:lpstr>Slide 13</vt:lpstr>
      <vt:lpstr>Significance Level</vt:lpstr>
      <vt:lpstr>Critical Value</vt:lpstr>
      <vt:lpstr>Slide 16</vt:lpstr>
      <vt:lpstr>Two-tailed Test</vt:lpstr>
      <vt:lpstr>Right-tailed Test</vt:lpstr>
      <vt:lpstr>Left-tailed Test</vt:lpstr>
      <vt:lpstr>P-Value</vt:lpstr>
      <vt:lpstr>Two-tailed Test</vt:lpstr>
      <vt:lpstr>Right-tailed Test</vt:lpstr>
      <vt:lpstr>Left-tailed Test</vt:lpstr>
      <vt:lpstr>Making a Decision</vt:lpstr>
      <vt:lpstr>Slide 25</vt:lpstr>
      <vt:lpstr>Slide 26</vt:lpstr>
      <vt:lpstr>Decision Criterion</vt:lpstr>
      <vt:lpstr>Type I Error</vt:lpstr>
      <vt:lpstr>Type II Error</vt:lpstr>
      <vt:lpstr>Slide 30</vt:lpstr>
      <vt:lpstr>Controlling Type I &amp;   Type II Errors</vt:lpstr>
      <vt:lpstr>Hypothesis Testing Procedures</vt:lpstr>
      <vt:lpstr>Interpreting a Decision</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of Hypothesis</dc:title>
  <dc:creator>hp</dc:creator>
  <cp:lastModifiedBy>hp</cp:lastModifiedBy>
  <cp:revision>57</cp:revision>
  <dcterms:created xsi:type="dcterms:W3CDTF">2020-01-25T05:22:23Z</dcterms:created>
  <dcterms:modified xsi:type="dcterms:W3CDTF">2020-01-26T12:52:11Z</dcterms:modified>
</cp:coreProperties>
</file>