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8" d="100"/>
          <a:sy n="68" d="100"/>
        </p:scale>
        <p:origin x="-20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202345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41462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209541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259988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283095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42117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146658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321941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44199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136039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242-3617-457B-9B68-C7454199DD3E}"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6FF15B-1678-4441-B69E-16024543DC4A}" type="slidenum">
              <a:rPr lang="en-US" smtClean="0"/>
              <a:t>‹#›</a:t>
            </a:fld>
            <a:endParaRPr lang="en-US" dirty="0"/>
          </a:p>
        </p:txBody>
      </p:sp>
    </p:spTree>
    <p:extLst>
      <p:ext uri="{BB962C8B-B14F-4D97-AF65-F5344CB8AC3E}">
        <p14:creationId xmlns:p14="http://schemas.microsoft.com/office/powerpoint/2010/main" val="358838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F2242-3617-457B-9B68-C7454199DD3E}" type="datetimeFigureOut">
              <a:rPr lang="en-US" smtClean="0"/>
              <a:t>1/22/2020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FF15B-1678-4441-B69E-16024543DC4A}" type="slidenum">
              <a:rPr lang="en-US" smtClean="0"/>
              <a:t>‹#›</a:t>
            </a:fld>
            <a:endParaRPr lang="en-US" dirty="0"/>
          </a:p>
        </p:txBody>
      </p:sp>
    </p:spTree>
    <p:extLst>
      <p:ext uri="{BB962C8B-B14F-4D97-AF65-F5344CB8AC3E}">
        <p14:creationId xmlns:p14="http://schemas.microsoft.com/office/powerpoint/2010/main" val="2562883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1"/>
            <a:ext cx="7772400" cy="761999"/>
          </a:xfrm>
        </p:spPr>
        <p:txBody>
          <a:bodyPr>
            <a:normAutofit/>
          </a:bodyPr>
          <a:lstStyle/>
          <a:p>
            <a:r>
              <a:rPr lang="en-US" sz="3200" dirty="0" smtClean="0"/>
              <a:t>QUALITATIVE V/S QUANTITATIVE RESEARCH</a:t>
            </a:r>
            <a:endParaRPr lang="en-US" sz="3200" dirty="0"/>
          </a:p>
        </p:txBody>
      </p:sp>
      <p:sp>
        <p:nvSpPr>
          <p:cNvPr id="3" name="Subtitle 2"/>
          <p:cNvSpPr>
            <a:spLocks noGrp="1"/>
          </p:cNvSpPr>
          <p:nvPr>
            <p:ph type="subTitle" idx="1"/>
          </p:nvPr>
        </p:nvSpPr>
        <p:spPr>
          <a:xfrm>
            <a:off x="609600" y="1066800"/>
            <a:ext cx="7924800" cy="5029200"/>
          </a:xfrm>
        </p:spPr>
        <p:txBody>
          <a:bodyPr>
            <a:normAutofit/>
          </a:bodyPr>
          <a:lstStyle/>
          <a:p>
            <a:pPr algn="just"/>
            <a:r>
              <a:rPr lang="en-US" sz="3600" b="1" dirty="0" smtClean="0"/>
              <a:t>Data collection during the research process can be classified into two broad categories: </a:t>
            </a:r>
            <a:r>
              <a:rPr lang="en-US" sz="3600" b="1" dirty="0" smtClean="0">
                <a:solidFill>
                  <a:prstClr val="black">
                    <a:tint val="75000"/>
                  </a:prstClr>
                </a:solidFill>
              </a:rPr>
              <a:t>quantitative </a:t>
            </a:r>
            <a:r>
              <a:rPr lang="en-US" sz="3600" b="1" dirty="0">
                <a:solidFill>
                  <a:prstClr val="black">
                    <a:tint val="75000"/>
                  </a:prstClr>
                </a:solidFill>
              </a:rPr>
              <a:t>and </a:t>
            </a:r>
            <a:r>
              <a:rPr lang="en-US" sz="3600" b="1" dirty="0" smtClean="0">
                <a:solidFill>
                  <a:prstClr val="black">
                    <a:tint val="75000"/>
                  </a:prstClr>
                </a:solidFill>
              </a:rPr>
              <a:t>qualitative. </a:t>
            </a:r>
          </a:p>
          <a:p>
            <a:pPr algn="just"/>
            <a:r>
              <a:rPr lang="en-US" sz="3600" b="1" dirty="0" smtClean="0">
                <a:solidFill>
                  <a:prstClr val="black">
                    <a:tint val="75000"/>
                  </a:prstClr>
                </a:solidFill>
              </a:rPr>
              <a:t>There is a huge difference between the two methods and it is essential to understand their special characteristics in order to make the right selection ..</a:t>
            </a:r>
            <a:endParaRPr lang="en-US" sz="3600" b="1" dirty="0"/>
          </a:p>
        </p:txBody>
      </p:sp>
    </p:spTree>
    <p:extLst>
      <p:ext uri="{BB962C8B-B14F-4D97-AF65-F5344CB8AC3E}">
        <p14:creationId xmlns:p14="http://schemas.microsoft.com/office/powerpoint/2010/main" val="190695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en-US" b="1" dirty="0" smtClean="0"/>
              <a:t>There are FOUR general ways of organizing observations:</a:t>
            </a:r>
          </a:p>
          <a:p>
            <a:pPr marL="514350" indent="-514350" algn="just">
              <a:buAutoNum type="arabicPeriod"/>
            </a:pPr>
            <a:r>
              <a:rPr lang="en-US" b="1" dirty="0" smtClean="0"/>
              <a:t>Direct versus indirect</a:t>
            </a:r>
          </a:p>
          <a:p>
            <a:pPr marL="514350" indent="-514350" algn="just">
              <a:buAutoNum type="arabicPeriod"/>
            </a:pPr>
            <a:r>
              <a:rPr lang="en-US" b="1" dirty="0" smtClean="0"/>
              <a:t>Disguised versus undisguised</a:t>
            </a:r>
          </a:p>
          <a:p>
            <a:pPr marL="514350" indent="-514350" algn="just">
              <a:buAutoNum type="arabicPeriod"/>
            </a:pPr>
            <a:r>
              <a:rPr lang="en-US" b="1" dirty="0" smtClean="0"/>
              <a:t>Structured versus unstructured</a:t>
            </a:r>
          </a:p>
          <a:p>
            <a:pPr marL="514350" indent="-514350" algn="just">
              <a:buAutoNum type="arabicPeriod"/>
            </a:pPr>
            <a:r>
              <a:rPr lang="en-US" b="1" dirty="0" smtClean="0"/>
              <a:t>Human versus mechanical</a:t>
            </a:r>
            <a:endParaRPr lang="en-US" b="1" dirty="0"/>
          </a:p>
        </p:txBody>
      </p:sp>
    </p:spTree>
    <p:extLst>
      <p:ext uri="{BB962C8B-B14F-4D97-AF65-F5344CB8AC3E}">
        <p14:creationId xmlns:p14="http://schemas.microsoft.com/office/powerpoint/2010/main" val="3836422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685800"/>
            <a:ext cx="8229600" cy="5440363"/>
          </a:xfrm>
        </p:spPr>
        <p:txBody>
          <a:bodyPr>
            <a:normAutofit/>
          </a:bodyPr>
          <a:lstStyle/>
          <a:p>
            <a:pPr marL="514350" indent="-514350">
              <a:buAutoNum type="arabicPeriod"/>
            </a:pPr>
            <a:r>
              <a:rPr lang="en-US" sz="2800" dirty="0" smtClean="0"/>
              <a:t>DIRECT VERSUS INDIRECT</a:t>
            </a:r>
          </a:p>
          <a:p>
            <a:pPr marL="0" indent="0" algn="just">
              <a:buNone/>
            </a:pPr>
            <a:r>
              <a:rPr lang="en-US" sz="3000" b="1" dirty="0" smtClean="0"/>
              <a:t>Observing behavior as it occurs is called DIRECT OBSERVATION. For example if we want to find out how many shoppers squeeze mangoes or twist </a:t>
            </a:r>
            <a:r>
              <a:rPr lang="en-US" sz="3000" b="1" dirty="0" err="1" smtClean="0"/>
              <a:t>brinjals</a:t>
            </a:r>
            <a:r>
              <a:rPr lang="en-US" sz="3000" b="1" dirty="0" smtClean="0"/>
              <a:t> to assess their freshness we can observe people actually picking up the mangoes or </a:t>
            </a:r>
            <a:r>
              <a:rPr lang="en-US" sz="3000" b="1" dirty="0" err="1" smtClean="0"/>
              <a:t>brinjals</a:t>
            </a:r>
            <a:r>
              <a:rPr lang="en-US" sz="3000" b="1" dirty="0" smtClean="0"/>
              <a:t>. </a:t>
            </a:r>
            <a:endParaRPr lang="en-US" sz="3000" b="1" dirty="0"/>
          </a:p>
          <a:p>
            <a:pPr marL="0" indent="0" algn="just">
              <a:buNone/>
            </a:pPr>
            <a:r>
              <a:rPr lang="en-US" sz="3000" b="1" dirty="0" smtClean="0"/>
              <a:t>Direct observation has been used by Kellogg's to understand breakfast rituals or by an alcohol maker to study the behavior of alcoholics or by a chocolate maker to study the behavior of chocoholics.</a:t>
            </a:r>
            <a:endParaRPr lang="en-US" sz="3000" b="1" dirty="0"/>
          </a:p>
        </p:txBody>
      </p:sp>
    </p:spTree>
    <p:extLst>
      <p:ext uri="{BB962C8B-B14F-4D97-AF65-F5344CB8AC3E}">
        <p14:creationId xmlns:p14="http://schemas.microsoft.com/office/powerpoint/2010/main" val="276276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lgn="just">
              <a:buNone/>
            </a:pPr>
            <a:r>
              <a:rPr lang="en-US" sz="2800" b="1" dirty="0" smtClean="0"/>
              <a:t>INDIRECT OBSERVATION</a:t>
            </a:r>
          </a:p>
          <a:p>
            <a:pPr marL="0" indent="0" algn="just">
              <a:buNone/>
            </a:pPr>
            <a:r>
              <a:rPr lang="en-US" sz="2800" b="1" dirty="0" smtClean="0"/>
              <a:t>With indirect observation, it is possible to observe the effects of RESULTS OF THE BEHAVIOR RATHER THAN THE BEHAVIOR ITSELF.</a:t>
            </a:r>
          </a:p>
          <a:p>
            <a:pPr marL="0" indent="0" algn="just">
              <a:buNone/>
            </a:pPr>
            <a:r>
              <a:rPr lang="en-US" sz="2800" b="1" dirty="0" smtClean="0"/>
              <a:t>Types of indirect observation include:</a:t>
            </a:r>
          </a:p>
          <a:p>
            <a:pPr marL="514350" indent="-514350" algn="just">
              <a:buAutoNum type="alphaLcParenBoth"/>
            </a:pPr>
            <a:r>
              <a:rPr lang="en-US" sz="2800" b="1" dirty="0" smtClean="0"/>
              <a:t>Archives – are secondary sources containing information that can be applied to the present problem.</a:t>
            </a:r>
          </a:p>
          <a:p>
            <a:pPr marL="514350" indent="-514350" algn="just">
              <a:buAutoNum type="alphaLcParenBoth"/>
            </a:pPr>
            <a:r>
              <a:rPr lang="en-US" sz="2800" b="1" dirty="0" smtClean="0"/>
              <a:t>Physical traces – are a tangible evidence of some event. For example, observing the trash of subjects being studied (garbology) as a way of finding out how much recycling of plastic milk bottles occurs. A soft drink company might do a litter audit to assess how much impact it’s aluminum cans have on the countryside</a:t>
            </a:r>
            <a:endParaRPr lang="en-US" sz="2800" b="1" dirty="0"/>
          </a:p>
        </p:txBody>
      </p:sp>
    </p:spTree>
    <p:extLst>
      <p:ext uri="{BB962C8B-B14F-4D97-AF65-F5344CB8AC3E}">
        <p14:creationId xmlns:p14="http://schemas.microsoft.com/office/powerpoint/2010/main" val="191677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sz="2800" dirty="0" smtClean="0"/>
              <a:t>2. </a:t>
            </a:r>
            <a:r>
              <a:rPr lang="en-US" sz="3000" b="1" dirty="0" smtClean="0"/>
              <a:t>Disguised versus Undisguised:</a:t>
            </a:r>
          </a:p>
          <a:p>
            <a:pPr marL="0" indent="0" algn="just">
              <a:buNone/>
            </a:pPr>
            <a:r>
              <a:rPr lang="en-US" sz="3000" b="1" dirty="0" smtClean="0"/>
              <a:t>Disguised observation – The subject is unaware that he or she is being observed. An example may be ‘secret shopper’ that is used by a retail chain store to record and report on the sales clerk’s assistance and courtesy. One way mirrors and hidden cameras are other ways that are used to prevent subjects from becoming aware that they are being observed. The DISGUISE IS IMPORTANT BECAUSE IF THE OBSERVERS WERE AWARE OF THE OBSERVATION, IT IS POSSIBLE THAT THEY MIGHT CHANGE THEIR BEHAVIOR.</a:t>
            </a:r>
            <a:endParaRPr lang="en-US" sz="3000" b="1" dirty="0"/>
          </a:p>
        </p:txBody>
      </p:sp>
    </p:spTree>
    <p:extLst>
      <p:ext uri="{BB962C8B-B14F-4D97-AF65-F5344CB8AC3E}">
        <p14:creationId xmlns:p14="http://schemas.microsoft.com/office/powerpoint/2010/main" val="2701417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sz="3000" b="1" dirty="0" smtClean="0"/>
              <a:t>Undisguised Observation:</a:t>
            </a:r>
          </a:p>
          <a:p>
            <a:pPr marL="0" indent="0" algn="just">
              <a:buNone/>
            </a:pPr>
            <a:r>
              <a:rPr lang="en-US" sz="3000" b="1" dirty="0" smtClean="0"/>
              <a:t>Sometime it may be impossible for the respondent to be unaware of the </a:t>
            </a:r>
            <a:r>
              <a:rPr lang="en-US" sz="3000" b="1" dirty="0" smtClean="0"/>
              <a:t>observation. Laboratory settings, observing a sales rep’s behavior on sales calls and audiometers ( a device attached to a television set to record when and to what station a set is tunes) …al must be used with the subject’s knowledge.. Because people might be influenced by knowing they are being observed, it is always wise to </a:t>
            </a:r>
            <a:r>
              <a:rPr lang="en-US" sz="3000" b="1" dirty="0" err="1" smtClean="0"/>
              <a:t>minimise</a:t>
            </a:r>
            <a:r>
              <a:rPr lang="en-US" sz="3000" b="1" dirty="0" smtClean="0"/>
              <a:t> the presence of the observer to the maximum extent possible</a:t>
            </a:r>
            <a:endParaRPr lang="en-US" sz="3000" b="1" dirty="0"/>
          </a:p>
        </p:txBody>
      </p:sp>
    </p:spTree>
    <p:extLst>
      <p:ext uri="{BB962C8B-B14F-4D97-AF65-F5344CB8AC3E}">
        <p14:creationId xmlns:p14="http://schemas.microsoft.com/office/powerpoint/2010/main" val="317776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381000" y="609600"/>
            <a:ext cx="8229600" cy="5638800"/>
          </a:xfrm>
        </p:spPr>
        <p:txBody>
          <a:bodyPr>
            <a:normAutofit/>
          </a:bodyPr>
          <a:lstStyle/>
          <a:p>
            <a:pPr marL="0" indent="0" algn="just">
              <a:buNone/>
            </a:pPr>
            <a:r>
              <a:rPr lang="en-US" b="1" dirty="0" smtClean="0"/>
              <a:t>3. Structured versus Unstructured:</a:t>
            </a:r>
          </a:p>
          <a:p>
            <a:pPr marL="0" indent="0" algn="just">
              <a:buNone/>
            </a:pPr>
            <a:r>
              <a:rPr lang="en-US" b="1" dirty="0" smtClean="0"/>
              <a:t>Structured Observation – The researcher identifies beforehand which behaviors are to be observed and recorded. All other behaviors are ignored. A checklist or a standardized observation form may be used to isolate the observer’s attention to specific factors. These highly structured observations typically require a minimum of effort on the part of the observer.</a:t>
            </a:r>
          </a:p>
          <a:p>
            <a:pPr marL="0" indent="0">
              <a:buNone/>
            </a:pPr>
            <a:endParaRPr lang="en-US" sz="2800" dirty="0"/>
          </a:p>
        </p:txBody>
      </p:sp>
    </p:spTree>
    <p:extLst>
      <p:ext uri="{BB962C8B-B14F-4D97-AF65-F5344CB8AC3E}">
        <p14:creationId xmlns:p14="http://schemas.microsoft.com/office/powerpoint/2010/main" val="1605011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685800"/>
            <a:ext cx="8229600" cy="5867400"/>
          </a:xfrm>
        </p:spPr>
        <p:txBody>
          <a:bodyPr>
            <a:noAutofit/>
          </a:bodyPr>
          <a:lstStyle/>
          <a:p>
            <a:pPr marL="0" indent="0" algn="just">
              <a:buNone/>
            </a:pPr>
            <a:r>
              <a:rPr lang="en-US" sz="2900" b="1" dirty="0" smtClean="0"/>
              <a:t>Unstructured Observation – places no restriction on what the observer would note .. All behavior in the episode under study is monitored.. The observer just watches the situation and records whatever he or she deems interesting or relevant. Of course, the observer is thoroughly briefed on the area of general concern. This type of observation is often used in exploratory research. For example a firm that makes power tools used by carpenters in constructing houses may send a researcher to observe carpenters at job sites to help in better understanding how the tools are used and to help generate ideas to improve design</a:t>
            </a:r>
            <a:endParaRPr lang="en-US" sz="2900" b="1" dirty="0"/>
          </a:p>
        </p:txBody>
      </p:sp>
    </p:spTree>
    <p:extLst>
      <p:ext uri="{BB962C8B-B14F-4D97-AF65-F5344CB8AC3E}">
        <p14:creationId xmlns:p14="http://schemas.microsoft.com/office/powerpoint/2010/main" val="244663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OBSERVATION TECHNIQUES/TYPES</a:t>
            </a:r>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sz="2800" b="1" dirty="0" smtClean="0"/>
              <a:t>4. Human versus Mechanical</a:t>
            </a:r>
          </a:p>
          <a:p>
            <a:pPr marL="0" indent="0" algn="just">
              <a:buNone/>
            </a:pPr>
            <a:r>
              <a:rPr lang="en-US" sz="2800" b="1" dirty="0" smtClean="0"/>
              <a:t>Human Observation – The observer is the researcher or a person hired by the researcher.</a:t>
            </a:r>
          </a:p>
          <a:p>
            <a:pPr marL="0" indent="0" algn="just">
              <a:buNone/>
            </a:pPr>
            <a:endParaRPr lang="en-US" sz="2800" b="1" dirty="0"/>
          </a:p>
          <a:p>
            <a:pPr marL="0" indent="0" algn="just">
              <a:buNone/>
            </a:pPr>
            <a:r>
              <a:rPr lang="en-US" sz="2800" b="1" dirty="0" smtClean="0"/>
              <a:t>Mechanical Observation – This substitution may be done because of accuracy, cost or functional reasons. Auto traffic counts are more accurate when recorded by machines that are activated by car </a:t>
            </a:r>
            <a:r>
              <a:rPr lang="en-US" sz="2800" b="1" dirty="0" err="1" smtClean="0"/>
              <a:t>tyres</a:t>
            </a:r>
            <a:r>
              <a:rPr lang="en-US" sz="2800" b="1" dirty="0" smtClean="0"/>
              <a:t> rolling over them. It would be quite difficult for a human observer to count the number of cars during rush hours.. Mechanical devices are also used when it is too expensive to use human observers.. Other examples include audiometer</a:t>
            </a:r>
            <a:endParaRPr lang="en-US" sz="2800" b="1" dirty="0"/>
          </a:p>
        </p:txBody>
      </p:sp>
    </p:spTree>
    <p:extLst>
      <p:ext uri="{BB962C8B-B14F-4D97-AF65-F5344CB8AC3E}">
        <p14:creationId xmlns:p14="http://schemas.microsoft.com/office/powerpoint/2010/main" val="418070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sz="2800" dirty="0" smtClean="0"/>
              <a:t>APPROPRIATE CONDITIONS FOR  THE USE OF OBSERVATION</a:t>
            </a:r>
            <a:endParaRPr lang="en-US" sz="2800" dirty="0"/>
          </a:p>
        </p:txBody>
      </p:sp>
      <p:sp>
        <p:nvSpPr>
          <p:cNvPr id="3" name="Content Placeholder 2"/>
          <p:cNvSpPr>
            <a:spLocks noGrp="1"/>
          </p:cNvSpPr>
          <p:nvPr>
            <p:ph idx="1"/>
          </p:nvPr>
        </p:nvSpPr>
        <p:spPr>
          <a:xfrm>
            <a:off x="457200" y="609600"/>
            <a:ext cx="8229600" cy="5791200"/>
          </a:xfrm>
        </p:spPr>
        <p:txBody>
          <a:bodyPr>
            <a:normAutofit lnSpcReduction="10000"/>
          </a:bodyPr>
          <a:lstStyle/>
          <a:p>
            <a:pPr marL="0" indent="0">
              <a:buNone/>
            </a:pPr>
            <a:r>
              <a:rPr lang="en-US" sz="2800" b="1" dirty="0" smtClean="0"/>
              <a:t>Certain conditions must be met before a researcher can successfully use ‘observation’ as a research tool. These conditions are :</a:t>
            </a:r>
          </a:p>
          <a:p>
            <a:pPr marL="514350" indent="-514350">
              <a:buAutoNum type="arabicPeriod"/>
            </a:pPr>
            <a:r>
              <a:rPr lang="en-US" sz="2800" b="1" dirty="0" smtClean="0"/>
              <a:t>The event must be of a reasonably short time span. For instance, decisions that take a long time (buying home ) .. It would be unrealistic in terms of time and money to observe the entire process.</a:t>
            </a:r>
          </a:p>
          <a:p>
            <a:pPr marL="514350" indent="-514350">
              <a:buAutoNum type="arabicPeriod"/>
            </a:pPr>
            <a:r>
              <a:rPr lang="en-US" sz="2800" b="1" dirty="0" smtClean="0"/>
              <a:t>Public Behavior – Behavior in a setting that the researcher may readily observe ..private worshipping, other private activities are not suitable for observational studies.</a:t>
            </a:r>
          </a:p>
          <a:p>
            <a:pPr marL="514350" indent="-514350">
              <a:buAutoNum type="arabicPeriod"/>
            </a:pPr>
            <a:r>
              <a:rPr lang="en-US" sz="2800" b="1" dirty="0" smtClean="0"/>
              <a:t>Faulty Recall -  </a:t>
            </a:r>
            <a:r>
              <a:rPr lang="en-US" sz="2800" b="1" dirty="0" err="1" smtClean="0"/>
              <a:t>eg</a:t>
            </a:r>
            <a:r>
              <a:rPr lang="en-US" sz="2800" b="1" dirty="0" smtClean="0"/>
              <a:t>. Which radio station did the subject tune to last.</a:t>
            </a:r>
            <a:endParaRPr lang="en-US" sz="2800" b="1" dirty="0"/>
          </a:p>
        </p:txBody>
      </p:sp>
    </p:spTree>
    <p:extLst>
      <p:ext uri="{BB962C8B-B14F-4D97-AF65-F5344CB8AC3E}">
        <p14:creationId xmlns:p14="http://schemas.microsoft.com/office/powerpoint/2010/main" val="998867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smtClean="0"/>
              <a:t>ADVANTAGES OF OBSERVATIONAL DATA</a:t>
            </a:r>
            <a:endParaRPr lang="en-US" sz="2800" dirty="0"/>
          </a:p>
        </p:txBody>
      </p:sp>
      <p:sp>
        <p:nvSpPr>
          <p:cNvPr id="3" name="Content Placeholder 2"/>
          <p:cNvSpPr>
            <a:spLocks noGrp="1"/>
          </p:cNvSpPr>
          <p:nvPr>
            <p:ph idx="1"/>
          </p:nvPr>
        </p:nvSpPr>
        <p:spPr>
          <a:xfrm>
            <a:off x="457200" y="609600"/>
            <a:ext cx="8229600" cy="5516563"/>
          </a:xfrm>
        </p:spPr>
        <p:txBody>
          <a:bodyPr>
            <a:normAutofit/>
          </a:bodyPr>
          <a:lstStyle/>
          <a:p>
            <a:pPr marL="514350" indent="-514350">
              <a:buAutoNum type="arabicPeriod"/>
            </a:pPr>
            <a:r>
              <a:rPr lang="en-US" sz="2800" dirty="0" smtClean="0"/>
              <a:t>Ideally, the subjects of observational research are unaware that they are being studied. Therefore, they behave naturally giving the researcher insights into ACTUAL, not reported behavior.</a:t>
            </a:r>
          </a:p>
          <a:p>
            <a:pPr marL="514350" indent="-514350">
              <a:buAutoNum type="arabicPeriod"/>
            </a:pPr>
            <a:r>
              <a:rPr lang="en-US" sz="2800" dirty="0" smtClean="0"/>
              <a:t>There is no chance for recall error. The subjects are not asked what they remember about a certain action. Instead, they are observed while engaged in the act.</a:t>
            </a:r>
          </a:p>
          <a:p>
            <a:pPr marL="514350" indent="-514350">
              <a:buAutoNum type="arabicPeriod"/>
            </a:pPr>
            <a:r>
              <a:rPr lang="en-US" sz="2800" dirty="0" smtClean="0"/>
              <a:t>In some cases Observation may be the only way to obtain accurate information. For example, children who cannot voice their opinions verbally can only be observed</a:t>
            </a:r>
          </a:p>
          <a:p>
            <a:pPr marL="514350" indent="-514350">
              <a:buAutoNum type="arabicPeriod"/>
            </a:pPr>
            <a:endParaRPr lang="en-US" sz="2800" dirty="0"/>
          </a:p>
        </p:txBody>
      </p:sp>
    </p:spTree>
    <p:extLst>
      <p:ext uri="{BB962C8B-B14F-4D97-AF65-F5344CB8AC3E}">
        <p14:creationId xmlns:p14="http://schemas.microsoft.com/office/powerpoint/2010/main" val="326195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2800" dirty="0" smtClean="0"/>
              <a:t>WHICH IS BETTER ..QUALITATIVE OR QUANTITATIVE?</a:t>
            </a:r>
            <a:endParaRPr lang="en-US" sz="2800" dirty="0"/>
          </a:p>
        </p:txBody>
      </p:sp>
      <p:sp>
        <p:nvSpPr>
          <p:cNvPr id="3" name="Content Placeholder 2"/>
          <p:cNvSpPr>
            <a:spLocks noGrp="1"/>
          </p:cNvSpPr>
          <p:nvPr>
            <p:ph idx="1"/>
          </p:nvPr>
        </p:nvSpPr>
        <p:spPr>
          <a:xfrm>
            <a:off x="457200" y="838200"/>
            <a:ext cx="8229600" cy="5638800"/>
          </a:xfrm>
        </p:spPr>
        <p:txBody>
          <a:bodyPr>
            <a:normAutofit lnSpcReduction="10000"/>
          </a:bodyPr>
          <a:lstStyle/>
          <a:p>
            <a:pPr marL="0" indent="0" algn="ctr">
              <a:buNone/>
            </a:pPr>
            <a:r>
              <a:rPr lang="en-US" sz="2800" b="1" dirty="0" smtClean="0"/>
              <a:t>The Dracula Syndrome </a:t>
            </a:r>
          </a:p>
          <a:p>
            <a:pPr marL="0" indent="0" algn="just">
              <a:buNone/>
            </a:pPr>
            <a:r>
              <a:rPr lang="en-US" sz="2800" dirty="0" smtClean="0"/>
              <a:t>when you suck all of the substance out of a few  and possibly unrepresentative observations ..</a:t>
            </a:r>
          </a:p>
          <a:p>
            <a:pPr marL="0" indent="0" algn="just">
              <a:buNone/>
            </a:pPr>
            <a:endParaRPr lang="en-US" sz="2800" dirty="0"/>
          </a:p>
          <a:p>
            <a:pPr marL="0" indent="0" algn="ctr">
              <a:buNone/>
            </a:pPr>
            <a:r>
              <a:rPr lang="en-US" sz="2800" b="1" dirty="0" smtClean="0"/>
              <a:t>The Frankenstein syndrome</a:t>
            </a:r>
          </a:p>
          <a:p>
            <a:pPr marL="0" indent="0" algn="just">
              <a:buNone/>
            </a:pPr>
            <a:r>
              <a:rPr lang="en-US" sz="2800" dirty="0" smtClean="0"/>
              <a:t>When you mindlessly crunch numbers from a survey </a:t>
            </a:r>
          </a:p>
          <a:p>
            <a:pPr marL="0" indent="0" algn="just">
              <a:buNone/>
            </a:pPr>
            <a:r>
              <a:rPr lang="en-US" sz="2800" dirty="0" smtClean="0"/>
              <a:t>Neither extreme approach is correct</a:t>
            </a:r>
          </a:p>
          <a:p>
            <a:pPr marL="0" indent="0" algn="just">
              <a:buNone/>
            </a:pPr>
            <a:endParaRPr lang="en-US" sz="2800" b="1" i="1" dirty="0" smtClean="0"/>
          </a:p>
          <a:p>
            <a:pPr marL="0" indent="0" algn="just">
              <a:buNone/>
            </a:pPr>
            <a:r>
              <a:rPr lang="en-US" sz="2800" b="1" i="1" dirty="0" smtClean="0"/>
              <a:t>A balanced approach is appropriate ..where you must use the advantages of one to offset the drawbacks of the other i.e. Use qualitative &amp; quantitative research in partnership</a:t>
            </a:r>
            <a:endParaRPr lang="en-US" sz="2800" b="1" i="1" dirty="0"/>
          </a:p>
        </p:txBody>
      </p:sp>
    </p:spTree>
    <p:extLst>
      <p:ext uri="{BB962C8B-B14F-4D97-AF65-F5344CB8AC3E}">
        <p14:creationId xmlns:p14="http://schemas.microsoft.com/office/powerpoint/2010/main" val="2258242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dirty="0" smtClean="0"/>
              <a:t>LIMITATIONS </a:t>
            </a:r>
            <a:r>
              <a:rPr lang="en-US" sz="2800" dirty="0"/>
              <a:t>OF OBSERVATIONAL DATA</a:t>
            </a:r>
          </a:p>
        </p:txBody>
      </p:sp>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sz="2800" dirty="0" smtClean="0"/>
              <a:t>The limitations are those inherent in Qualitative Research:</a:t>
            </a:r>
          </a:p>
          <a:p>
            <a:pPr marL="514350" indent="-514350">
              <a:buAutoNum type="arabicPeriod"/>
            </a:pPr>
            <a:r>
              <a:rPr lang="en-US" sz="2800" dirty="0" smtClean="0"/>
              <a:t>With direct observation, only small number of subjects are studied and occasionally under special circumstances, so their representativeness is a concern.</a:t>
            </a:r>
          </a:p>
          <a:p>
            <a:pPr marL="514350" indent="-514350">
              <a:buAutoNum type="arabicPeriod"/>
            </a:pPr>
            <a:r>
              <a:rPr lang="en-US" sz="2800" dirty="0" smtClean="0"/>
              <a:t>The subjective interpretation to explain observed behavior compels the researcher to consider his/her conclusions tentative. The researcher is unable to dig deeper into the behavior and interrogate the subject on motives, attitudes and other unseen aspects of why what was observed took place. True reactions are often concealed in public. People tend to behave in socially acceptable ways.</a:t>
            </a:r>
            <a:endParaRPr lang="en-US" sz="2800" dirty="0"/>
          </a:p>
        </p:txBody>
      </p:sp>
    </p:spTree>
    <p:extLst>
      <p:ext uri="{BB962C8B-B14F-4D97-AF65-F5344CB8AC3E}">
        <p14:creationId xmlns:p14="http://schemas.microsoft.com/office/powerpoint/2010/main" val="184621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smtClean="0"/>
              <a:t>ETHICAL ISSUES</a:t>
            </a:r>
            <a:endParaRPr lang="en-US" sz="2800"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b="1" dirty="0" smtClean="0"/>
              <a:t>Should people being observed be informed of the observation? ..if so what changes might they make in their behavior to appear ‘normal’?</a:t>
            </a:r>
          </a:p>
          <a:p>
            <a:pPr marL="0" indent="0" algn="just">
              <a:buNone/>
            </a:pPr>
            <a:r>
              <a:rPr lang="en-US" b="1" dirty="0" smtClean="0"/>
              <a:t>Nissan Motor Corporation was charged with unethical observation. A couple in California, USA sued Nissan, charging that a Japanese researcher they had invited to stay in their home as part of an exchange program was really spying on them for Nissan to understand their automobile buying behavior</a:t>
            </a:r>
            <a:endParaRPr lang="en-US" b="1" dirty="0"/>
          </a:p>
        </p:txBody>
      </p:sp>
    </p:spTree>
    <p:extLst>
      <p:ext uri="{BB962C8B-B14F-4D97-AF65-F5344CB8AC3E}">
        <p14:creationId xmlns:p14="http://schemas.microsoft.com/office/powerpoint/2010/main" val="335944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sz="2800" dirty="0" smtClean="0"/>
              <a:t>TECJNIQUES OF QUALITATIVE RESEARCH – FOCUS GROUPS</a:t>
            </a:r>
            <a:endParaRPr lang="en-US" sz="2800" dirty="0"/>
          </a:p>
        </p:txBody>
      </p:sp>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800" b="1" dirty="0" smtClean="0"/>
              <a:t>A focus group is a small group of people brought together and guided by a moderator through an unstructured, spontaneous discussion about some topic. The objective of a focus group is to generate ideas, feelings and experiences about a certain issue that would be obscured or stifled by more structured methods of data collection. The use of a small group allows the operation of group dynamics and helps make participants comfortable in strange environments. It is called a FOCUS GROUP because the moderator serves to focus the discussion on the topic and does not let the group move off onto tangents or irrelevant points</a:t>
            </a:r>
            <a:r>
              <a:rPr lang="en-US" sz="2800" dirty="0" smtClean="0"/>
              <a:t>.</a:t>
            </a:r>
            <a:endParaRPr lang="en-US" sz="2800" dirty="0"/>
          </a:p>
        </p:txBody>
      </p:sp>
    </p:spTree>
    <p:extLst>
      <p:ext uri="{BB962C8B-B14F-4D97-AF65-F5344CB8AC3E}">
        <p14:creationId xmlns:p14="http://schemas.microsoft.com/office/powerpoint/2010/main" val="1087623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smtClean="0"/>
              <a:t>OPERATIONAL ISSUES REGARDING FOCUS FROUPS</a:t>
            </a:r>
            <a:endParaRPr lang="en-US" sz="2800"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800" b="1" dirty="0" smtClean="0"/>
              <a:t>What should be the size of the focus group?</a:t>
            </a:r>
          </a:p>
          <a:p>
            <a:pPr marL="0" indent="0">
              <a:buNone/>
            </a:pPr>
            <a:r>
              <a:rPr lang="en-US" sz="2800" b="1" dirty="0" smtClean="0"/>
              <a:t>8 to 12  … your opinion?</a:t>
            </a:r>
          </a:p>
          <a:p>
            <a:pPr marL="0" indent="0">
              <a:buNone/>
            </a:pPr>
            <a:r>
              <a:rPr lang="en-US" sz="2800" b="1" dirty="0" smtClean="0"/>
              <a:t>Who should be in the focus group?</a:t>
            </a:r>
          </a:p>
          <a:p>
            <a:pPr marL="0" indent="0">
              <a:buNone/>
            </a:pPr>
            <a:r>
              <a:rPr lang="en-US" sz="2800" b="1" dirty="0" smtClean="0"/>
              <a:t>Participants must form  homogeneous group .. They feel comfortable when they share similarities ..</a:t>
            </a:r>
          </a:p>
          <a:p>
            <a:pPr marL="0" indent="0">
              <a:buNone/>
            </a:pPr>
            <a:r>
              <a:rPr lang="en-US" sz="2800" b="1" dirty="0" smtClean="0"/>
              <a:t>Participants must be provided incentive for participating ..</a:t>
            </a:r>
          </a:p>
          <a:p>
            <a:pPr marL="0" indent="0">
              <a:buNone/>
            </a:pPr>
            <a:r>
              <a:rPr lang="en-US" sz="2800" b="1" dirty="0" smtClean="0"/>
              <a:t>Place should be comfortable and conducive for discussions.</a:t>
            </a:r>
          </a:p>
          <a:p>
            <a:pPr marL="0" indent="0">
              <a:buNone/>
            </a:pPr>
            <a:r>
              <a:rPr lang="en-US" sz="2800" b="1" dirty="0" smtClean="0"/>
              <a:t>Moderator’s role is important ..</a:t>
            </a:r>
            <a:endParaRPr lang="en-US" sz="2800" b="1" dirty="0"/>
          </a:p>
        </p:txBody>
      </p:sp>
    </p:spTree>
    <p:extLst>
      <p:ext uri="{BB962C8B-B14F-4D97-AF65-F5344CB8AC3E}">
        <p14:creationId xmlns:p14="http://schemas.microsoft.com/office/powerpoint/2010/main" val="2715619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smtClean="0"/>
              <a:t>ADVANTAGES OF FOCUS GROUPS</a:t>
            </a:r>
            <a:endParaRPr lang="en-US" sz="2800" dirty="0"/>
          </a:p>
        </p:txBody>
      </p:sp>
      <p:sp>
        <p:nvSpPr>
          <p:cNvPr id="3" name="Content Placeholder 2"/>
          <p:cNvSpPr>
            <a:spLocks noGrp="1"/>
          </p:cNvSpPr>
          <p:nvPr>
            <p:ph idx="1"/>
          </p:nvPr>
        </p:nvSpPr>
        <p:spPr>
          <a:xfrm>
            <a:off x="457200" y="685800"/>
            <a:ext cx="8229600" cy="5440363"/>
          </a:xfrm>
        </p:spPr>
        <p:txBody>
          <a:bodyPr>
            <a:normAutofit/>
          </a:bodyPr>
          <a:lstStyle/>
          <a:p>
            <a:pPr marL="514350" indent="-514350" algn="just">
              <a:buAutoNum type="arabicPeriod"/>
            </a:pPr>
            <a:r>
              <a:rPr lang="en-US" sz="2800" b="1" dirty="0" smtClean="0"/>
              <a:t>Fresh ideas are generated. Because the respondents are not alone with the moderator, they feel more at ease and free to express honest opinions rather than the one they think will please the interviewer.</a:t>
            </a:r>
          </a:p>
          <a:p>
            <a:pPr marL="514350" indent="-514350" algn="just">
              <a:buAutoNum type="arabicPeriod"/>
            </a:pPr>
            <a:r>
              <a:rPr lang="en-US" sz="2800" b="1" dirty="0" smtClean="0"/>
              <a:t>Allows clients to observe the group.</a:t>
            </a:r>
          </a:p>
          <a:p>
            <a:pPr marL="514350" indent="-514350" algn="just">
              <a:buAutoNum type="arabicPeriod"/>
            </a:pPr>
            <a:r>
              <a:rPr lang="en-US" sz="2800" b="1" dirty="0" smtClean="0"/>
              <a:t>Generally versatile ..an unlimited number of topics and issues can be discussed.</a:t>
            </a:r>
          </a:p>
          <a:p>
            <a:pPr marL="514350" indent="-514350" algn="just">
              <a:buAutoNum type="arabicPeriod"/>
            </a:pPr>
            <a:r>
              <a:rPr lang="en-US" sz="2800" b="1" dirty="0" smtClean="0"/>
              <a:t>Works well with special respondents ..layers and doctors</a:t>
            </a:r>
            <a:endParaRPr lang="en-US" sz="2800" b="1" dirty="0"/>
          </a:p>
        </p:txBody>
      </p:sp>
    </p:spTree>
    <p:extLst>
      <p:ext uri="{BB962C8B-B14F-4D97-AF65-F5344CB8AC3E}">
        <p14:creationId xmlns:p14="http://schemas.microsoft.com/office/powerpoint/2010/main" val="1530835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dirty="0"/>
              <a:t>DISADVANTAGES OF FOCUS GROUPS</a:t>
            </a:r>
          </a:p>
        </p:txBody>
      </p:sp>
      <p:sp>
        <p:nvSpPr>
          <p:cNvPr id="3" name="Content Placeholder 2"/>
          <p:cNvSpPr>
            <a:spLocks noGrp="1"/>
          </p:cNvSpPr>
          <p:nvPr>
            <p:ph idx="1"/>
          </p:nvPr>
        </p:nvSpPr>
        <p:spPr>
          <a:xfrm>
            <a:off x="457200" y="609600"/>
            <a:ext cx="8229600" cy="6019800"/>
          </a:xfrm>
        </p:spPr>
        <p:txBody>
          <a:bodyPr>
            <a:normAutofit/>
          </a:bodyPr>
          <a:lstStyle/>
          <a:p>
            <a:pPr marL="514350" indent="-514350" algn="just">
              <a:buAutoNum type="arabicPeriod"/>
            </a:pPr>
            <a:r>
              <a:rPr lang="en-US" sz="2700" b="1" dirty="0" smtClean="0"/>
              <a:t>May not represent the population – Results are not rightly viewed as conclusive research. Generally, those that agree to participate in focus groups are more outgoing that the average person. The small sample size and the homogeneous group design render many focus groups unrepresentative of the target population.</a:t>
            </a:r>
          </a:p>
          <a:p>
            <a:pPr marL="514350" indent="-514350" algn="just">
              <a:buAutoNum type="arabicPeriod"/>
            </a:pPr>
            <a:r>
              <a:rPr lang="en-US" sz="2700" b="1" dirty="0" smtClean="0"/>
              <a:t>Interpretation is subjective – Individuals with preconceived notions/predispositions can always find something to support their views, ignoring anything that does not support their opinions. Biases (of researcher)may enter qualitative research.</a:t>
            </a:r>
          </a:p>
          <a:p>
            <a:pPr marL="514350" indent="-514350" algn="just">
              <a:buAutoNum type="arabicPeriod"/>
            </a:pPr>
            <a:r>
              <a:rPr lang="en-US" sz="2700" b="1" dirty="0"/>
              <a:t>3. Cost per participant is high – the reasons are obvious </a:t>
            </a:r>
            <a:r>
              <a:rPr lang="en-US" sz="2700" b="1" dirty="0" smtClean="0"/>
              <a:t>..</a:t>
            </a:r>
            <a:endParaRPr lang="en-US" sz="2700" b="1" dirty="0"/>
          </a:p>
        </p:txBody>
      </p:sp>
    </p:spTree>
    <p:extLst>
      <p:ext uri="{BB962C8B-B14F-4D97-AF65-F5344CB8AC3E}">
        <p14:creationId xmlns:p14="http://schemas.microsoft.com/office/powerpoint/2010/main" val="376279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2800" b="1" dirty="0" smtClean="0"/>
              <a:t>TECHNIQUES </a:t>
            </a:r>
            <a:r>
              <a:rPr lang="en-US" sz="2800" b="1" dirty="0"/>
              <a:t>OF QUALITATIVE RESEARCH </a:t>
            </a:r>
            <a:r>
              <a:rPr lang="en-US" sz="2800" b="1" dirty="0" smtClean="0"/>
              <a:t/>
            </a:r>
            <a:br>
              <a:rPr lang="en-US" sz="2800" b="1" dirty="0" smtClean="0"/>
            </a:br>
            <a:r>
              <a:rPr lang="en-US" sz="2800" b="1" dirty="0" smtClean="0"/>
              <a:t>DEPTH INTERVIEWS</a:t>
            </a:r>
            <a:endParaRPr lang="en-US" sz="2800" b="1" dirty="0"/>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en-US" b="1" dirty="0" smtClean="0"/>
              <a:t>Depth Interviews – Probing questions posed one-on-one to a subject by a trained interviewer to get an idea of what the subject thinks about something or why he or she behaves in a certain way. The objective is to obtain unrestricted comments or opinions</a:t>
            </a:r>
          </a:p>
        </p:txBody>
      </p:sp>
    </p:spTree>
    <p:extLst>
      <p:ext uri="{BB962C8B-B14F-4D97-AF65-F5344CB8AC3E}">
        <p14:creationId xmlns:p14="http://schemas.microsoft.com/office/powerpoint/2010/main" val="3153986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2800" b="1" dirty="0"/>
              <a:t>TECHNIQUES OF QUALITATIVE RESEARCH </a:t>
            </a:r>
            <a:br>
              <a:rPr lang="en-US" sz="2800" b="1" dirty="0"/>
            </a:br>
            <a:r>
              <a:rPr lang="en-US" sz="2800" b="1" dirty="0" smtClean="0"/>
              <a:t>PROTOCOL ANALYSIS</a:t>
            </a:r>
            <a:endParaRPr lang="en-US" sz="2800" b="1"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en-US" b="1" dirty="0" smtClean="0"/>
              <a:t>Protocol Analysis – involves placing a person in a decision making situation and asking him or her to verbalize everything he or she considers when making a decision. It is a special purpose qualitative research technique that has been developed to get insights into the respondent’s decision making processes</a:t>
            </a:r>
            <a:endParaRPr lang="en-US" b="1" dirty="0"/>
          </a:p>
        </p:txBody>
      </p:sp>
    </p:spTree>
    <p:extLst>
      <p:ext uri="{BB962C8B-B14F-4D97-AF65-F5344CB8AC3E}">
        <p14:creationId xmlns:p14="http://schemas.microsoft.com/office/powerpoint/2010/main" val="346000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sz="2800" dirty="0"/>
              <a:t>TECHNIQUES OF QUALITATIVE RESEARCH </a:t>
            </a:r>
            <a:br>
              <a:rPr lang="en-US" sz="2800" dirty="0"/>
            </a:br>
            <a:r>
              <a:rPr lang="en-US" sz="2800" dirty="0" smtClean="0"/>
              <a:t>PROJECTIVE TECHNIQUES</a:t>
            </a:r>
            <a:endParaRPr lang="en-US" sz="2800"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lgn="just">
              <a:buNone/>
            </a:pPr>
            <a:r>
              <a:rPr lang="en-US" sz="2800" b="1" dirty="0" smtClean="0"/>
              <a:t>Projective Techniques – involve situations in which participants are placed in simulated activities in the hope that they will divulge things about themselves that they might not reveal under direct questioning. Projective techniques are appropriate in situations where the researcher is convinced that respondents will be hesitant to relate their true opinions. Such situations may include behaviors such as tipping waitresses, socially undesirable behaviors such as smoking or drinking (alcohol), questionable actions such as littering or even illegal practices such as betting on cricket games.</a:t>
            </a:r>
            <a:endParaRPr lang="en-US" sz="2800" b="1" dirty="0"/>
          </a:p>
        </p:txBody>
      </p:sp>
    </p:spTree>
    <p:extLst>
      <p:ext uri="{BB962C8B-B14F-4D97-AF65-F5344CB8AC3E}">
        <p14:creationId xmlns:p14="http://schemas.microsoft.com/office/powerpoint/2010/main" val="3268369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2800" dirty="0"/>
              <a:t>TECHNIQUES OF QUALITATIVE RESEARCH </a:t>
            </a:r>
            <a:br>
              <a:rPr lang="en-US" sz="2800" dirty="0"/>
            </a:br>
            <a:r>
              <a:rPr lang="en-US" sz="2800" dirty="0"/>
              <a:t>PROJECTIVE TECHNIQUES</a:t>
            </a:r>
          </a:p>
        </p:txBody>
      </p:sp>
      <p:sp>
        <p:nvSpPr>
          <p:cNvPr id="3" name="Content Placeholder 2"/>
          <p:cNvSpPr>
            <a:spLocks noGrp="1"/>
          </p:cNvSpPr>
          <p:nvPr>
            <p:ph idx="1"/>
          </p:nvPr>
        </p:nvSpPr>
        <p:spPr>
          <a:xfrm>
            <a:off x="381000" y="838200"/>
            <a:ext cx="8229600" cy="5410200"/>
          </a:xfrm>
        </p:spPr>
        <p:txBody>
          <a:bodyPr>
            <a:normAutofit/>
          </a:bodyPr>
          <a:lstStyle/>
          <a:p>
            <a:pPr marL="0" indent="0">
              <a:buNone/>
            </a:pPr>
            <a:r>
              <a:rPr lang="en-US" sz="2800" dirty="0" smtClean="0"/>
              <a:t>There are 5 types:</a:t>
            </a:r>
          </a:p>
          <a:p>
            <a:pPr marL="0" indent="0" algn="just">
              <a:buNone/>
            </a:pPr>
            <a:r>
              <a:rPr lang="en-US" sz="2800" dirty="0" smtClean="0"/>
              <a:t>1. </a:t>
            </a:r>
            <a:r>
              <a:rPr lang="en-US" sz="2800" b="1" dirty="0" smtClean="0"/>
              <a:t>Word Association Test – involves reading words to a respondent who then answers with the first word that comes to his or her mind. Used in ‘</a:t>
            </a:r>
            <a:r>
              <a:rPr lang="en-US" sz="2800" b="1" dirty="0" err="1" smtClean="0"/>
              <a:t>zindagi</a:t>
            </a:r>
            <a:r>
              <a:rPr lang="en-US" sz="2800" b="1" dirty="0" smtClean="0"/>
              <a:t> </a:t>
            </a:r>
            <a:r>
              <a:rPr lang="en-US" sz="2800" b="1" dirty="0" err="1" smtClean="0"/>
              <a:t>na</a:t>
            </a:r>
            <a:r>
              <a:rPr lang="en-US" sz="2800" b="1" dirty="0" smtClean="0"/>
              <a:t> </a:t>
            </a:r>
            <a:r>
              <a:rPr lang="en-US" sz="2800" b="1" dirty="0" err="1" smtClean="0"/>
              <a:t>milegi</a:t>
            </a:r>
            <a:r>
              <a:rPr lang="en-US" sz="2800" b="1" dirty="0" smtClean="0"/>
              <a:t> </a:t>
            </a:r>
            <a:r>
              <a:rPr lang="en-US" sz="2800" b="1" dirty="0" err="1" smtClean="0"/>
              <a:t>dobara</a:t>
            </a:r>
            <a:r>
              <a:rPr lang="en-US" sz="2800" b="1" dirty="0" smtClean="0"/>
              <a:t>’. The researcher looks for hidden meanings or associations  between responses and the words being tested on the original list. This approach is used to uncover people’s real feelings. The time taken to respond, called, ‘response latency’ and/or the respondent’s physical reactions may be measured and used to make inferences.</a:t>
            </a:r>
            <a:endParaRPr lang="en-US" sz="2800" b="1" dirty="0"/>
          </a:p>
        </p:txBody>
      </p:sp>
    </p:spTree>
    <p:extLst>
      <p:ext uri="{BB962C8B-B14F-4D97-AF65-F5344CB8AC3E}">
        <p14:creationId xmlns:p14="http://schemas.microsoft.com/office/powerpoint/2010/main" val="3688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QUANTITATIVE RESEARCH</a:t>
            </a:r>
            <a:endParaRPr lang="en-US" sz="2800"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endParaRPr lang="en-US" dirty="0" smtClean="0"/>
          </a:p>
          <a:p>
            <a:pPr marL="0" indent="0" algn="just">
              <a:buNone/>
            </a:pPr>
            <a:r>
              <a:rPr lang="en-US" dirty="0" smtClean="0"/>
              <a:t>Sometimes referred to as survey research, qualitative research involves the use of structured questions where the response options have been predetermined and a large number of respondents is involved.</a:t>
            </a:r>
            <a:endParaRPr lang="en-US" dirty="0"/>
          </a:p>
        </p:txBody>
      </p:sp>
    </p:spTree>
    <p:extLst>
      <p:ext uri="{BB962C8B-B14F-4D97-AF65-F5344CB8AC3E}">
        <p14:creationId xmlns:p14="http://schemas.microsoft.com/office/powerpoint/2010/main" val="529341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2800" dirty="0"/>
              <a:t>TECHNIQUES OF QUALITATIVE RESEARCH </a:t>
            </a:r>
            <a:br>
              <a:rPr lang="en-US" sz="2800" dirty="0"/>
            </a:br>
            <a:r>
              <a:rPr lang="en-US" sz="2800" dirty="0"/>
              <a:t>PROJECTIVE TECHNIQUES</a:t>
            </a:r>
          </a:p>
        </p:txBody>
      </p:sp>
      <p:sp>
        <p:nvSpPr>
          <p:cNvPr id="3" name="Content Placeholder 2"/>
          <p:cNvSpPr>
            <a:spLocks noGrp="1"/>
          </p:cNvSpPr>
          <p:nvPr>
            <p:ph idx="1"/>
          </p:nvPr>
        </p:nvSpPr>
        <p:spPr>
          <a:xfrm>
            <a:off x="457200" y="838200"/>
            <a:ext cx="8229600" cy="5638800"/>
          </a:xfrm>
        </p:spPr>
        <p:txBody>
          <a:bodyPr>
            <a:normAutofit/>
          </a:bodyPr>
          <a:lstStyle/>
          <a:p>
            <a:pPr marL="0" indent="0" algn="just">
              <a:buNone/>
            </a:pPr>
            <a:r>
              <a:rPr lang="en-US" sz="2800" b="1" dirty="0" smtClean="0"/>
              <a:t>2. Sentence Completion Test – Respondents are given incomplete sentences and asked to complete them in their own words. The researcher then inspects these sentences to identify themes or concepts that exist. The notion here is that respondents will reveal something about themselves in their responses. </a:t>
            </a:r>
          </a:p>
          <a:p>
            <a:pPr marL="0" indent="0" algn="just">
              <a:buNone/>
            </a:pPr>
            <a:r>
              <a:rPr lang="en-US" sz="2800" b="1" dirty="0" smtClean="0"/>
              <a:t>For example Lipton Tea may be interested in expanding it’s market to teenagers. High school students may be asked to complete the following sentences:</a:t>
            </a:r>
          </a:p>
          <a:p>
            <a:pPr marL="0" indent="0" algn="just">
              <a:buNone/>
            </a:pPr>
            <a:r>
              <a:rPr lang="en-US" sz="2800" b="1" dirty="0" smtClean="0"/>
              <a:t>Someone who drinks hot tea is ………………….</a:t>
            </a:r>
          </a:p>
          <a:p>
            <a:pPr marL="0" indent="0" algn="just">
              <a:buNone/>
            </a:pPr>
            <a:r>
              <a:rPr lang="en-US" sz="2800" b="1" dirty="0" smtClean="0"/>
              <a:t>Tea is a good drink when …………………</a:t>
            </a:r>
            <a:endParaRPr lang="en-US" sz="2800" b="1" dirty="0"/>
          </a:p>
        </p:txBody>
      </p:sp>
    </p:spTree>
    <p:extLst>
      <p:ext uri="{BB962C8B-B14F-4D97-AF65-F5344CB8AC3E}">
        <p14:creationId xmlns:p14="http://schemas.microsoft.com/office/powerpoint/2010/main" val="3866375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sz="2800" dirty="0"/>
              <a:t>TECHNIQUES OF QUALITATIVE RESEARCH </a:t>
            </a:r>
            <a:br>
              <a:rPr lang="en-US" sz="2800" dirty="0"/>
            </a:br>
            <a:r>
              <a:rPr lang="en-US" sz="2800" dirty="0"/>
              <a:t>PROJECTIVE TECHNIQUES</a:t>
            </a:r>
          </a:p>
        </p:txBody>
      </p:sp>
      <p:sp>
        <p:nvSpPr>
          <p:cNvPr id="3" name="Content Placeholder 2"/>
          <p:cNvSpPr>
            <a:spLocks noGrp="1"/>
          </p:cNvSpPr>
          <p:nvPr>
            <p:ph idx="1"/>
          </p:nvPr>
        </p:nvSpPr>
        <p:spPr>
          <a:xfrm>
            <a:off x="457200" y="762000"/>
            <a:ext cx="8229600" cy="5791200"/>
          </a:xfrm>
        </p:spPr>
        <p:txBody>
          <a:bodyPr>
            <a:normAutofit fontScale="92500" lnSpcReduction="10000"/>
          </a:bodyPr>
          <a:lstStyle/>
          <a:p>
            <a:pPr marL="0" indent="0" algn="just">
              <a:buNone/>
            </a:pPr>
            <a:r>
              <a:rPr lang="en-US" sz="2800" b="1" dirty="0" smtClean="0"/>
              <a:t>Making hot tea is ………………..</a:t>
            </a:r>
          </a:p>
          <a:p>
            <a:pPr marL="0" indent="0" algn="just">
              <a:buNone/>
            </a:pPr>
            <a:r>
              <a:rPr lang="en-US" sz="2800" b="1" dirty="0" smtClean="0"/>
              <a:t>My friends think tea is …………………</a:t>
            </a:r>
          </a:p>
          <a:p>
            <a:pPr marL="0" indent="0" algn="just">
              <a:buNone/>
            </a:pPr>
            <a:r>
              <a:rPr lang="en-US" sz="2800" b="1" dirty="0" smtClean="0"/>
              <a:t>The researcher would look at the written responses and identify central themes. For instance, the theme identified for the first sentence might be ‘healthy’ which would signify that tea is perceived as a drink for those who are health conscious. The </a:t>
            </a:r>
            <a:r>
              <a:rPr lang="en-US" sz="2800" b="1" dirty="0"/>
              <a:t>t</a:t>
            </a:r>
            <a:r>
              <a:rPr lang="en-US" sz="2800" b="1" dirty="0" smtClean="0"/>
              <a:t>heme for the second sentence might be ‘hot’ indicating that tea is perceived as a cold weather drink. Third sentence ..theme may be ‘messy’ denoting students reaction to using a tea bag. Theme …last sentence may be ‘okay’ suggesting that  there are no peer pressures working to cause teenagers to avoid drinking tea. Lipton can capitalize on this info (there is a hot tea market with teens)</a:t>
            </a:r>
            <a:endParaRPr lang="en-US" sz="2800" b="1" dirty="0"/>
          </a:p>
        </p:txBody>
      </p:sp>
    </p:spTree>
    <p:extLst>
      <p:ext uri="{BB962C8B-B14F-4D97-AF65-F5344CB8AC3E}">
        <p14:creationId xmlns:p14="http://schemas.microsoft.com/office/powerpoint/2010/main" val="433170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2800" dirty="0"/>
              <a:t>TECHNIQUES OF QUALITATIVE RESEARCH </a:t>
            </a:r>
            <a:br>
              <a:rPr lang="en-US" sz="2800" dirty="0"/>
            </a:br>
            <a:r>
              <a:rPr lang="en-US" sz="2800" dirty="0"/>
              <a:t>PROJECTIVE TECHNIQUES</a:t>
            </a:r>
          </a:p>
        </p:txBody>
      </p:sp>
      <p:sp>
        <p:nvSpPr>
          <p:cNvPr id="3" name="Content Placeholder 2"/>
          <p:cNvSpPr>
            <a:spLocks noGrp="1"/>
          </p:cNvSpPr>
          <p:nvPr>
            <p:ph idx="1"/>
          </p:nvPr>
        </p:nvSpPr>
        <p:spPr>
          <a:xfrm>
            <a:off x="457200" y="838200"/>
            <a:ext cx="8229600" cy="5562600"/>
          </a:xfrm>
        </p:spPr>
        <p:txBody>
          <a:bodyPr>
            <a:normAutofit lnSpcReduction="10000"/>
          </a:bodyPr>
          <a:lstStyle/>
          <a:p>
            <a:pPr marL="0" indent="0" algn="just">
              <a:buNone/>
            </a:pPr>
            <a:r>
              <a:rPr lang="en-US" sz="2800" b="1" dirty="0" smtClean="0"/>
              <a:t>3. Picture Test – A picture is provided to participants who are instructed to describe their reactions by writing a short story about the picture ..so much info can be unearthed ..</a:t>
            </a:r>
          </a:p>
          <a:p>
            <a:pPr marL="0" indent="0" algn="just">
              <a:buNone/>
            </a:pPr>
            <a:r>
              <a:rPr lang="en-US" sz="2800" b="1" dirty="0" smtClean="0"/>
              <a:t>4. Cartoon or Balloon Test – A line drawing with an empty “balloon” above the head of one of the actors is provided to subjects who are instructed to write in the balloon what the actor is saying or thinking. Feelings and reactions of the subjects are judged based on their answers.</a:t>
            </a:r>
          </a:p>
          <a:p>
            <a:pPr marL="0" indent="0" algn="just">
              <a:buNone/>
            </a:pPr>
            <a:r>
              <a:rPr lang="en-US" sz="2800" b="1" dirty="0" smtClean="0"/>
              <a:t>5. Role - Playing Activity – Participants are asked to pretend they are a third party (friend/</a:t>
            </a:r>
            <a:r>
              <a:rPr lang="en-US" sz="2800" b="1" dirty="0" err="1" smtClean="0"/>
              <a:t>neighbour</a:t>
            </a:r>
            <a:r>
              <a:rPr lang="en-US" sz="2800" b="1" dirty="0" smtClean="0"/>
              <a:t>) and describe how they would act in a certain situation</a:t>
            </a:r>
            <a:endParaRPr lang="en-US" sz="2800" b="1" dirty="0"/>
          </a:p>
        </p:txBody>
      </p:sp>
    </p:spTree>
    <p:extLst>
      <p:ext uri="{BB962C8B-B14F-4D97-AF65-F5344CB8AC3E}">
        <p14:creationId xmlns:p14="http://schemas.microsoft.com/office/powerpoint/2010/main" val="1618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CHARACTERISTICS OF QUANTITATIVE RESEARCH</a:t>
            </a:r>
            <a:endParaRPr lang="en-US" sz="2800" dirty="0"/>
          </a:p>
        </p:txBody>
      </p:sp>
      <p:sp>
        <p:nvSpPr>
          <p:cNvPr id="3" name="Content Placeholder 2"/>
          <p:cNvSpPr>
            <a:spLocks noGrp="1"/>
          </p:cNvSpPr>
          <p:nvPr>
            <p:ph idx="1"/>
          </p:nvPr>
        </p:nvSpPr>
        <p:spPr>
          <a:xfrm>
            <a:off x="457200" y="990600"/>
            <a:ext cx="8229600" cy="5135563"/>
          </a:xfrm>
        </p:spPr>
        <p:txBody>
          <a:bodyPr>
            <a:normAutofit/>
          </a:bodyPr>
          <a:lstStyle/>
          <a:p>
            <a:pPr marL="514350" indent="-514350" algn="just">
              <a:buAutoNum type="arabicPeriod"/>
            </a:pPr>
            <a:r>
              <a:rPr lang="en-US" sz="2800" dirty="0" smtClean="0"/>
              <a:t>Often involves a sizable representative sample of the population.</a:t>
            </a:r>
          </a:p>
          <a:p>
            <a:pPr marL="514350" indent="-514350" algn="just">
              <a:buAutoNum type="arabicPeriod"/>
            </a:pPr>
            <a:r>
              <a:rPr lang="en-US" sz="2800" dirty="0" smtClean="0"/>
              <a:t>Formalized procedure for gathering data.</a:t>
            </a:r>
          </a:p>
          <a:p>
            <a:pPr marL="514350" indent="-514350" algn="just">
              <a:buAutoNum type="arabicPeriod"/>
            </a:pPr>
            <a:r>
              <a:rPr lang="en-US" sz="2800" dirty="0" smtClean="0"/>
              <a:t>The purpose is very specific.</a:t>
            </a:r>
          </a:p>
          <a:p>
            <a:pPr marL="514350" indent="-514350" algn="just">
              <a:buAutoNum type="arabicPeriod"/>
            </a:pPr>
            <a:r>
              <a:rPr lang="en-US" sz="2800" dirty="0" smtClean="0"/>
              <a:t>Used when precise information is needed.</a:t>
            </a:r>
          </a:p>
          <a:p>
            <a:pPr marL="514350" indent="-514350" algn="just">
              <a:buAutoNum type="arabicPeriod"/>
            </a:pPr>
            <a:r>
              <a:rPr lang="en-US" sz="2800" dirty="0" smtClean="0"/>
              <a:t>Data format and sources are clear and well defined.</a:t>
            </a:r>
          </a:p>
          <a:p>
            <a:pPr marL="514350" indent="-514350" algn="just">
              <a:buAutoNum type="arabicPeriod"/>
            </a:pPr>
            <a:r>
              <a:rPr lang="en-US" sz="2800" dirty="0" smtClean="0"/>
              <a:t>Compilation and formatting of data gathered follows an orderly procedure that is largely numerical in nature.</a:t>
            </a:r>
            <a:endParaRPr lang="en-US" sz="2800" dirty="0"/>
          </a:p>
        </p:txBody>
      </p:sp>
    </p:spTree>
    <p:extLst>
      <p:ext uri="{BB962C8B-B14F-4D97-AF65-F5344CB8AC3E}">
        <p14:creationId xmlns:p14="http://schemas.microsoft.com/office/powerpoint/2010/main" val="279310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dirty="0" smtClean="0"/>
              <a:t>QUALITATIVE RESEARCH</a:t>
            </a:r>
            <a:endParaRPr lang="en-US" sz="2800"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800" dirty="0" smtClean="0"/>
              <a:t>Involves ..</a:t>
            </a:r>
          </a:p>
          <a:p>
            <a:pPr marL="0" indent="0" algn="just">
              <a:buNone/>
            </a:pPr>
            <a:r>
              <a:rPr lang="en-US" dirty="0" smtClean="0"/>
              <a:t>Collecting</a:t>
            </a:r>
          </a:p>
          <a:p>
            <a:pPr marL="0" indent="0" algn="just">
              <a:buNone/>
            </a:pPr>
            <a:r>
              <a:rPr lang="en-US" dirty="0" smtClean="0"/>
              <a:t>Analyzing &amp;</a:t>
            </a:r>
          </a:p>
          <a:p>
            <a:pPr marL="0" indent="0" algn="just">
              <a:buNone/>
            </a:pPr>
            <a:r>
              <a:rPr lang="en-US" dirty="0" smtClean="0"/>
              <a:t>Interpreting</a:t>
            </a:r>
          </a:p>
          <a:p>
            <a:pPr marL="0" indent="0" algn="just">
              <a:buNone/>
            </a:pPr>
            <a:r>
              <a:rPr lang="en-US" dirty="0" smtClean="0"/>
              <a:t>Data by observing what people do and say.</a:t>
            </a:r>
          </a:p>
          <a:p>
            <a:pPr marL="0" indent="0" algn="just">
              <a:buNone/>
            </a:pPr>
            <a:r>
              <a:rPr lang="en-US" dirty="0" smtClean="0"/>
              <a:t>OBSERVATIONS &amp; STATEMENTS are in a qualitative or non standardized form. Because of this fact qualitative data can be quantified but only after a translation process.</a:t>
            </a:r>
            <a:endParaRPr lang="en-US" dirty="0"/>
          </a:p>
        </p:txBody>
      </p:sp>
    </p:spTree>
    <p:extLst>
      <p:ext uri="{BB962C8B-B14F-4D97-AF65-F5344CB8AC3E}">
        <p14:creationId xmlns:p14="http://schemas.microsoft.com/office/powerpoint/2010/main" val="190788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t>QUANTITATIVE RESEARCH</a:t>
            </a:r>
            <a:endParaRPr lang="en-US" sz="28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sz="2800" b="1" dirty="0" smtClean="0"/>
              <a:t>For example if you ask 50 people to express their opinions on a topic such as promoting one child policy in India, you would probably get a variety of statements. After carefully analyzing each response you can characterize each one as “positive”, “negative” or neutral. This translation step may be skipped if you instructed them to respond  with a “yes” or a “no”. ( like ..Is a one child policy good for the nation?).</a:t>
            </a:r>
          </a:p>
          <a:p>
            <a:pPr marL="0" indent="0" algn="just">
              <a:buNone/>
            </a:pPr>
            <a:r>
              <a:rPr lang="en-US" sz="2800" b="1" dirty="0" smtClean="0"/>
              <a:t>Any study that is conducted using an observational technique or unstructured questioning can be classified as QUALITATIVE research.</a:t>
            </a:r>
            <a:endParaRPr lang="en-US" sz="2800" b="1" dirty="0"/>
          </a:p>
        </p:txBody>
      </p:sp>
    </p:spTree>
    <p:extLst>
      <p:ext uri="{BB962C8B-B14F-4D97-AF65-F5344CB8AC3E}">
        <p14:creationId xmlns:p14="http://schemas.microsoft.com/office/powerpoint/2010/main" val="267033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2400" b="1" dirty="0" smtClean="0"/>
              <a:t>WHY WOULD YOU WANT TO USE A QUALITATIVE APPROACH?</a:t>
            </a:r>
            <a:endParaRPr lang="en-US" sz="2400" b="1"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just">
              <a:buNone/>
            </a:pPr>
            <a:r>
              <a:rPr lang="en-US" b="1" dirty="0" smtClean="0"/>
              <a:t>A large scale survey may be inappropriate at times. For instance, P&amp;G may want to improve it’s Tide laundry detergent. P&amp;G may invite a group of housewives to sit down with Tide’s marketing team and brainstorm how it’s performance can be improved, how packaging may be improved or discuss some other features of the detergent. Listening to the market in this manner may lead to creation of good packaging, product design or positioning ideas.</a:t>
            </a:r>
            <a:endParaRPr lang="en-US" b="1" dirty="0"/>
          </a:p>
        </p:txBody>
      </p:sp>
    </p:spTree>
    <p:extLst>
      <p:ext uri="{BB962C8B-B14F-4D97-AF65-F5344CB8AC3E}">
        <p14:creationId xmlns:p14="http://schemas.microsoft.com/office/powerpoint/2010/main" val="47562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400" b="1" dirty="0" smtClean="0"/>
              <a:t>Why Qualitative research?</a:t>
            </a:r>
            <a:endParaRPr lang="en-US" sz="2400" b="1" dirty="0"/>
          </a:p>
        </p:txBody>
      </p:sp>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sz="2800" b="1" dirty="0" smtClean="0"/>
              <a:t>If a company wants to develop a special end of the aisle display for it’s product, it might want to test one version in an actual supermarket environment. The product may be  placed in a superstore or a mall in </a:t>
            </a:r>
            <a:r>
              <a:rPr lang="en-US" sz="2800" b="1" dirty="0" err="1" smtClean="0"/>
              <a:t>Haldwani</a:t>
            </a:r>
            <a:r>
              <a:rPr lang="en-US" sz="2800" b="1" dirty="0" smtClean="0"/>
              <a:t> and covertly videotape shoppers as they encounter the display. The videotape can then be reviewed by the marketing team to determine whether the display generated the type of responses they hoped for .. Did shoppers stop there? Did they read the copy on the display? Did they pick up the displayed product and look at it?</a:t>
            </a:r>
            <a:endParaRPr lang="en-US" sz="2800" b="1" dirty="0"/>
          </a:p>
        </p:txBody>
      </p:sp>
    </p:spTree>
    <p:extLst>
      <p:ext uri="{BB962C8B-B14F-4D97-AF65-F5344CB8AC3E}">
        <p14:creationId xmlns:p14="http://schemas.microsoft.com/office/powerpoint/2010/main" val="299111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41252"/>
          </a:xfrm>
        </p:spPr>
        <p:txBody>
          <a:bodyPr>
            <a:normAutofit/>
          </a:bodyPr>
          <a:lstStyle/>
          <a:p>
            <a:r>
              <a:rPr lang="en-US" sz="3200" dirty="0" smtClean="0"/>
              <a:t>OBSERVATION TECHNIQUES/TYPES</a:t>
            </a:r>
            <a:endParaRPr lang="en-US" sz="3200" dirty="0"/>
          </a:p>
        </p:txBody>
      </p:sp>
      <p:sp>
        <p:nvSpPr>
          <p:cNvPr id="3" name="Content Placeholder 2"/>
          <p:cNvSpPr>
            <a:spLocks noGrp="1"/>
          </p:cNvSpPr>
          <p:nvPr>
            <p:ph idx="1"/>
          </p:nvPr>
        </p:nvSpPr>
        <p:spPr>
          <a:xfrm>
            <a:off x="457200" y="703386"/>
            <a:ext cx="8229600" cy="5621214"/>
          </a:xfrm>
        </p:spPr>
        <p:txBody>
          <a:bodyPr>
            <a:noAutofit/>
          </a:bodyPr>
          <a:lstStyle/>
          <a:p>
            <a:pPr marL="0" indent="0" algn="just">
              <a:buNone/>
            </a:pPr>
            <a:r>
              <a:rPr lang="en-US" sz="3000" b="1" dirty="0" smtClean="0"/>
              <a:t>Observation requires something to observe, and because we cannot remember everything, researchers depend on recording devices such as videos, audio, hand written notes or any other tangible record of what is observed. Though it may seem that observation studies can occur without any structure, it is important to adhere to a plan so that the observations are consistent and comparisons and generalizations can be made without worrying about any conditions of the observational method that might confound the findings.</a:t>
            </a:r>
            <a:endParaRPr lang="en-US" sz="3000" b="1" dirty="0"/>
          </a:p>
        </p:txBody>
      </p:sp>
    </p:spTree>
    <p:extLst>
      <p:ext uri="{BB962C8B-B14F-4D97-AF65-F5344CB8AC3E}">
        <p14:creationId xmlns:p14="http://schemas.microsoft.com/office/powerpoint/2010/main" val="1918424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1468</TotalTime>
  <Words>2730</Words>
  <Application>Microsoft Office PowerPoint</Application>
  <PresentationFormat>On-screen Show (4:3)</PresentationFormat>
  <Paragraphs>127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QUALITATIVE V/S QUANTITATIVE RESEARCH</vt:lpstr>
      <vt:lpstr>WHICH IS BETTER ..QUALITATIVE OR QUANTITATIVE?</vt:lpstr>
      <vt:lpstr>QUANTITATIVE RESEARCH</vt:lpstr>
      <vt:lpstr>CHARACTERISTICS OF QUANTITATIVE RESEARCH</vt:lpstr>
      <vt:lpstr>QUALITATIVE RESEARCH</vt:lpstr>
      <vt:lpstr>QUANTITATIVE RESEARCH</vt:lpstr>
      <vt:lpstr>WHY WOULD YOU WANT TO USE A QUALITATIVE APPROACH?</vt:lpstr>
      <vt:lpstr>Why Qualitative research?</vt:lpstr>
      <vt:lpstr>OBSERVATION TECHNIQUES/TYPES</vt:lpstr>
      <vt:lpstr>OBSERVATION TECHNIQUES/TYPES</vt:lpstr>
      <vt:lpstr>OBSERVATION TECHNIQUES/TYPES</vt:lpstr>
      <vt:lpstr>OBSERVATION TECHNIQUES/TYPES</vt:lpstr>
      <vt:lpstr>OBSERVATION TECHNIQUES/TYPES</vt:lpstr>
      <vt:lpstr>OBSERVATION TECHNIQUES/TYPES</vt:lpstr>
      <vt:lpstr>OBSERVATION TECHNIQUES/TYPES</vt:lpstr>
      <vt:lpstr>OBSERVATION TECHNIQUES/TYPES</vt:lpstr>
      <vt:lpstr>OBSERVATION TECHNIQUES/TYPES</vt:lpstr>
      <vt:lpstr>APPROPRIATE CONDITIONS FOR  THE USE OF OBSERVATION</vt:lpstr>
      <vt:lpstr>ADVANTAGES OF OBSERVATIONAL DATA</vt:lpstr>
      <vt:lpstr>LIMITATIONS OF OBSERVATIONAL DATA</vt:lpstr>
      <vt:lpstr>ETHICAL ISSUES</vt:lpstr>
      <vt:lpstr>TECJNIQUES OF QUALITATIVE RESEARCH – FOCUS GROUPS</vt:lpstr>
      <vt:lpstr>OPERATIONAL ISSUES REGARDING FOCUS FROUPS</vt:lpstr>
      <vt:lpstr>ADVANTAGES OF FOCUS GROUPS</vt:lpstr>
      <vt:lpstr>DISADVANTAGES OF FOCUS GROUPS</vt:lpstr>
      <vt:lpstr>TECHNIQUES OF QUALITATIVE RESEARCH  DEPTH INTERVIEWS</vt:lpstr>
      <vt:lpstr>TECHNIQUES OF QUALITATIVE RESEARCH  PROTOCOL ANALYSIS</vt:lpstr>
      <vt:lpstr>TECHNIQUES OF QUALITATIVE RESEARCH  PROJECTIVE TECHNIQUES</vt:lpstr>
      <vt:lpstr>TECHNIQUES OF QUALITATIVE RESEARCH  PROJECTIVE TECHNIQUES</vt:lpstr>
      <vt:lpstr>TECHNIQUES OF QUALITATIVE RESEARCH  PROJECTIVE TECHNIQUES</vt:lpstr>
      <vt:lpstr>TECHNIQUES OF QUALITATIVE RESEARCH  PROJECTIVE TECHNIQUES</vt:lpstr>
      <vt:lpstr>TECHNIQUES OF QUALITATIVE RESEARCH  PROJECTIVE TECHNIQUES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V/S QUANTITATIVE RESEARCH</dc:title>
  <dc:creator>Ayan</dc:creator>
  <cp:lastModifiedBy>Ayan</cp:lastModifiedBy>
  <cp:revision>64</cp:revision>
  <dcterms:created xsi:type="dcterms:W3CDTF">2020-01-17T12:04:22Z</dcterms:created>
  <dcterms:modified xsi:type="dcterms:W3CDTF">2020-01-22T10:16:47Z</dcterms:modified>
</cp:coreProperties>
</file>