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75" r:id="rId3"/>
    <p:sldId id="262" r:id="rId4"/>
    <p:sldId id="274" r:id="rId5"/>
    <p:sldId id="273" r:id="rId6"/>
    <p:sldId id="257"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3F8232-C434-4EA4-AF65-F89D397493BC}" type="datetimeFigureOut">
              <a:rPr lang="en-US" smtClean="0"/>
              <a:pPr/>
              <a:t>12/17/2019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E9AF0-89C8-47A5-A777-FEBBF84A4E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6E9AF0-89C8-47A5-A777-FEBBF84A4E4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5348A-71F1-4385-9DF0-4D2EF9559317}"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6C65-EE91-418D-986D-2E1D059F12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5348A-71F1-4385-9DF0-4D2EF9559317}" type="datetimeFigureOut">
              <a:rPr lang="en-US" smtClean="0"/>
              <a:pPr/>
              <a:t>12/17/2019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C6C65-EE91-418D-986D-2E1D059F12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799" cy="4625975"/>
          </a:xfrm>
        </p:spPr>
        <p:txBody>
          <a:bodyPr>
            <a:normAutofit fontScale="90000"/>
          </a:bodyPr>
          <a:lstStyle/>
          <a:p>
            <a:pPr lvl="0">
              <a:lnSpc>
                <a:spcPct val="200000"/>
              </a:lnSpc>
            </a:pPr>
            <a:r>
              <a:rPr lang="en-US" sz="1800" dirty="0" smtClean="0"/>
              <a:t/>
            </a:r>
            <a:br>
              <a:rPr lang="en-US" sz="18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dirty="0" smtClean="0"/>
              <a:t> </a:t>
            </a:r>
            <a:br>
              <a:rPr lang="en-US" sz="2000" dirty="0" smtClean="0"/>
            </a:br>
            <a:r>
              <a:rPr lang="en-US" dirty="0" smtClean="0"/>
              <a:t/>
            </a:r>
            <a:br>
              <a:rPr lang="en-US" dirty="0" smtClean="0"/>
            </a:br>
            <a:endParaRPr lang="en-US" dirty="0"/>
          </a:p>
        </p:txBody>
      </p:sp>
      <p:sp>
        <p:nvSpPr>
          <p:cNvPr id="3" name="Text Placeholder 2"/>
          <p:cNvSpPr>
            <a:spLocks noGrp="1"/>
          </p:cNvSpPr>
          <p:nvPr>
            <p:ph type="body" idx="1"/>
          </p:nvPr>
        </p:nvSpPr>
        <p:spPr>
          <a:xfrm>
            <a:off x="228600" y="304801"/>
            <a:ext cx="8763000" cy="2971799"/>
          </a:xfrm>
        </p:spPr>
        <p:txBody>
          <a:bodyPr>
            <a:noAutofit/>
          </a:bodyPr>
          <a:lstStyle/>
          <a:p>
            <a:pPr algn="ctr"/>
            <a:r>
              <a:rPr lang="en-US" sz="3600" b="1" dirty="0" smtClean="0"/>
              <a:t>HISTORICAL RESEARCH</a:t>
            </a:r>
            <a:endParaRPr 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838200"/>
            <a:ext cx="7772400" cy="4930775"/>
          </a:xfrm>
        </p:spPr>
        <p:txBody>
          <a:bodyPr>
            <a:normAutofit/>
          </a:bodyPr>
          <a:lstStyle/>
          <a:p>
            <a:pPr>
              <a:lnSpc>
                <a:spcPct val="150000"/>
              </a:lnSpc>
            </a:pPr>
            <a:r>
              <a:rPr lang="en-US" sz="2000" dirty="0" smtClean="0"/>
              <a:t> secondary sources are account descriptions of persons who are not eyewitnesses of the event or who did not personally know the person being studied . They are from people who are not immediately present at the time of the event and these are referred to as second-hand or hearsay accounts of someone, some happenings or some development </a:t>
            </a:r>
            <a:br>
              <a:rPr lang="en-US" sz="2000" dirty="0" smtClean="0"/>
            </a:br>
            <a:r>
              <a:rPr lang="en-US" sz="2000" dirty="0" smtClean="0"/>
              <a:t>Secondary sources can be in form of biographies, scholarly articles, popular books, reference books, textbooks, court records, lab information, encyclopedias, newspaper articles and even obituary notices </a:t>
            </a:r>
            <a:endParaRPr lang="en-US" sz="2000" dirty="0"/>
          </a:p>
        </p:txBody>
      </p:sp>
      <p:sp>
        <p:nvSpPr>
          <p:cNvPr id="3" name="Text Placeholder 2"/>
          <p:cNvSpPr>
            <a:spLocks noGrp="1"/>
          </p:cNvSpPr>
          <p:nvPr>
            <p:ph type="body" idx="1"/>
          </p:nvPr>
        </p:nvSpPr>
        <p:spPr>
          <a:xfrm>
            <a:off x="722313" y="304801"/>
            <a:ext cx="7772400" cy="457199"/>
          </a:xfrm>
        </p:spPr>
        <p:txBody>
          <a:bodyPr>
            <a:normAutofit lnSpcReduction="10000"/>
          </a:bodyPr>
          <a:lstStyle/>
          <a:p>
            <a:pPr algn="ctr"/>
            <a:r>
              <a:rPr lang="en-US" sz="2400" b="1" dirty="0" smtClean="0"/>
              <a:t>SECONDARY SOURCES</a:t>
            </a:r>
            <a:endParaRPr lang="en-U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90600"/>
            <a:ext cx="7772400" cy="5181600"/>
          </a:xfrm>
        </p:spPr>
        <p:txBody>
          <a:bodyPr>
            <a:normAutofit fontScale="90000"/>
          </a:bodyPr>
          <a:lstStyle/>
          <a:p>
            <a:pPr>
              <a:lnSpc>
                <a:spcPct val="150000"/>
              </a:lnSpc>
            </a:pPr>
            <a:r>
              <a:rPr lang="en-US" sz="2000" dirty="0" smtClean="0"/>
              <a:t>There are generally four approaches to historical research and these all utilize primary sources as their chief database.</a:t>
            </a:r>
            <a:br>
              <a:rPr lang="en-US" sz="2000" dirty="0" smtClean="0"/>
            </a:br>
            <a:r>
              <a:rPr lang="en-US" sz="2000" dirty="0" smtClean="0"/>
              <a:t/>
            </a:r>
            <a:br>
              <a:rPr lang="en-US" sz="2000" dirty="0" smtClean="0"/>
            </a:br>
            <a:r>
              <a:rPr lang="en-US" sz="2000" dirty="0" smtClean="0"/>
              <a:t>(</a:t>
            </a:r>
            <a:r>
              <a:rPr lang="en-US" sz="2000" dirty="0" err="1" smtClean="0"/>
              <a:t>i</a:t>
            </a:r>
            <a:r>
              <a:rPr lang="en-US" sz="2000" dirty="0" smtClean="0"/>
              <a:t>) qualitative approach </a:t>
            </a:r>
            <a:br>
              <a:rPr lang="en-US" sz="2000" dirty="0" smtClean="0"/>
            </a:br>
            <a:r>
              <a:rPr lang="en-US" sz="2000" dirty="0" smtClean="0"/>
              <a:t>also known as history by quotation, where the search for a story construed from a range of printed or written evidence and the resultant history is arranged chronologically and presented as a factual tale and the sources range from manuscripts (such as account books, school records, marginalia, letters, diaries and memoirs) to imprints (such as textbooks, journals, and other books of the period under consideration) </a:t>
            </a:r>
            <a:br>
              <a:rPr lang="en-US" sz="2000" dirty="0" smtClean="0"/>
            </a:br>
            <a:r>
              <a:rPr lang="en-US" sz="2000" dirty="0" smtClean="0"/>
              <a:t>							CONTD.</a:t>
            </a:r>
            <a:br>
              <a:rPr lang="en-US" sz="2000" dirty="0" smtClean="0"/>
            </a:br>
            <a:endParaRPr lang="en-US" sz="2000" dirty="0"/>
          </a:p>
        </p:txBody>
      </p:sp>
      <p:sp>
        <p:nvSpPr>
          <p:cNvPr id="3" name="Text Placeholder 2"/>
          <p:cNvSpPr>
            <a:spLocks noGrp="1"/>
          </p:cNvSpPr>
          <p:nvPr>
            <p:ph type="body" idx="1"/>
          </p:nvPr>
        </p:nvSpPr>
        <p:spPr>
          <a:xfrm>
            <a:off x="722313" y="304801"/>
            <a:ext cx="7772400" cy="304799"/>
          </a:xfrm>
        </p:spPr>
        <p:txBody>
          <a:bodyPr>
            <a:noAutofit/>
          </a:bodyPr>
          <a:lstStyle/>
          <a:p>
            <a:pPr algn="ctr"/>
            <a:r>
              <a:rPr lang="en-US" sz="2400" b="1" dirty="0" smtClean="0"/>
              <a:t>APPROACHES TO HISTORICAL RESEARCH</a:t>
            </a:r>
            <a:endParaRPr 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57200"/>
            <a:ext cx="7772400" cy="5311775"/>
          </a:xfrm>
        </p:spPr>
        <p:txBody>
          <a:bodyPr>
            <a:normAutofit/>
          </a:bodyPr>
          <a:lstStyle/>
          <a:p>
            <a:pPr algn="just">
              <a:lnSpc>
                <a:spcPct val="200000"/>
              </a:lnSpc>
            </a:pPr>
            <a:r>
              <a:rPr lang="en-US" sz="2400" dirty="0" smtClean="0"/>
              <a:t> (ii) quantitative approach where researchers intentionally look for evidence that lends itself to be quantifiable and is thus presumed to have superior validity and </a:t>
            </a:r>
            <a:r>
              <a:rPr lang="en-US" sz="2400" dirty="0" err="1" smtClean="0"/>
              <a:t>generalizability</a:t>
            </a:r>
            <a:r>
              <a:rPr lang="en-US" sz="2400" dirty="0" smtClean="0"/>
              <a:t> with the assumption that broader questions can then be addressed more authoritatively.                        CONTD.</a:t>
            </a:r>
            <a:endParaRPr lang="en-US" sz="2400" dirty="0"/>
          </a:p>
        </p:txBody>
      </p:sp>
      <p:sp>
        <p:nvSpPr>
          <p:cNvPr id="3" name="Text Placeholder 2"/>
          <p:cNvSpPr>
            <a:spLocks noGrp="1"/>
          </p:cNvSpPr>
          <p:nvPr>
            <p:ph type="body" idx="1"/>
          </p:nvPr>
        </p:nvSpPr>
        <p:spPr>
          <a:xfrm>
            <a:off x="722313" y="228601"/>
            <a:ext cx="7772400" cy="152399"/>
          </a:xfrm>
        </p:spPr>
        <p:txBody>
          <a:bodyPr>
            <a:normAutofit fontScale="25000" lnSpcReduction="20000"/>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1000"/>
            <a:ext cx="7772400" cy="5387975"/>
          </a:xfrm>
        </p:spPr>
        <p:txBody>
          <a:bodyPr>
            <a:normAutofit/>
          </a:bodyPr>
          <a:lstStyle/>
          <a:p>
            <a:pPr>
              <a:lnSpc>
                <a:spcPct val="200000"/>
              </a:lnSpc>
            </a:pPr>
            <a:r>
              <a:rPr lang="en-US" sz="2400" dirty="0" smtClean="0"/>
              <a:t>(iii) content analysis where the text itself is the object of scrutiny that uses published works as its data and subjects them to careful analyses that ordinarily include both the qualitative and quantitative aspects.</a:t>
            </a:r>
            <a:br>
              <a:rPr lang="en-US" sz="2400" dirty="0" smtClean="0"/>
            </a:br>
            <a:r>
              <a:rPr lang="en-US" sz="2400" dirty="0" smtClean="0"/>
              <a:t/>
            </a:r>
            <a:br>
              <a:rPr lang="en-US" sz="2400" dirty="0" smtClean="0"/>
            </a:br>
            <a:r>
              <a:rPr lang="en-US" sz="2400" dirty="0" smtClean="0"/>
              <a:t>							CONTD.</a:t>
            </a:r>
            <a:endParaRPr lang="en-US" sz="2400" dirty="0"/>
          </a:p>
        </p:txBody>
      </p:sp>
      <p:sp>
        <p:nvSpPr>
          <p:cNvPr id="3" name="Text Placeholder 2"/>
          <p:cNvSpPr>
            <a:spLocks noGrp="1"/>
          </p:cNvSpPr>
          <p:nvPr>
            <p:ph type="body" idx="1"/>
          </p:nvPr>
        </p:nvSpPr>
        <p:spPr>
          <a:xfrm>
            <a:off x="722313" y="228601"/>
            <a:ext cx="7772400" cy="76199"/>
          </a:xfrm>
        </p:spPr>
        <p:txBody>
          <a:bodyPr>
            <a:normAutofit fontScale="25000" lnSpcReduction="20000"/>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81000"/>
            <a:ext cx="7772400" cy="5387975"/>
          </a:xfrm>
        </p:spPr>
        <p:txBody>
          <a:bodyPr>
            <a:normAutofit/>
          </a:bodyPr>
          <a:lstStyle/>
          <a:p>
            <a:pPr algn="just">
              <a:lnSpc>
                <a:spcPct val="200000"/>
              </a:lnSpc>
            </a:pPr>
            <a:r>
              <a:rPr lang="en-US" sz="2400" dirty="0" smtClean="0"/>
              <a:t>(iv) oral history which focuses on living memory where researchers gather personal recollections of events from living individuals via audio and video recording that gives respondents a natural and effective environment to provide a reciprocal interchange between them and the researchers.</a:t>
            </a:r>
            <a:endParaRPr lang="en-US" sz="2400" dirty="0"/>
          </a:p>
        </p:txBody>
      </p:sp>
      <p:sp>
        <p:nvSpPr>
          <p:cNvPr id="3" name="Text Placeholder 2"/>
          <p:cNvSpPr>
            <a:spLocks noGrp="1"/>
          </p:cNvSpPr>
          <p:nvPr>
            <p:ph type="body" idx="1"/>
          </p:nvPr>
        </p:nvSpPr>
        <p:spPr>
          <a:xfrm>
            <a:off x="722313" y="228601"/>
            <a:ext cx="7772400" cy="76199"/>
          </a:xfrm>
        </p:spPr>
        <p:txBody>
          <a:bodyPr>
            <a:normAutofit fontScale="25000" lnSpcReduction="20000"/>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838200"/>
            <a:ext cx="7772400" cy="4930775"/>
          </a:xfrm>
        </p:spPr>
        <p:txBody>
          <a:bodyPr>
            <a:normAutofit/>
          </a:bodyPr>
          <a:lstStyle/>
          <a:p>
            <a:pPr algn="just">
              <a:lnSpc>
                <a:spcPct val="200000"/>
              </a:lnSpc>
            </a:pPr>
            <a:r>
              <a:rPr lang="en-US" sz="1800" dirty="0" smtClean="0"/>
              <a:t>The validity of historical research can be established through external criticism while its reliability is determined via internal criticism. External and internal criticisms are essential to ascertain the quality of the data that will in turn affect the quality of the depth of interpretations and analyses since the rigorous examinations of the internal and external value of the data will ensure valid and reliable information as well as viable historical analyses .</a:t>
            </a:r>
            <a:endParaRPr lang="en-US" sz="1800" dirty="0"/>
          </a:p>
        </p:txBody>
      </p:sp>
      <p:sp>
        <p:nvSpPr>
          <p:cNvPr id="3" name="Text Placeholder 2"/>
          <p:cNvSpPr>
            <a:spLocks noGrp="1"/>
          </p:cNvSpPr>
          <p:nvPr>
            <p:ph type="body" idx="1"/>
          </p:nvPr>
        </p:nvSpPr>
        <p:spPr>
          <a:xfrm>
            <a:off x="722312" y="228601"/>
            <a:ext cx="8040687" cy="533399"/>
          </a:xfrm>
        </p:spPr>
        <p:txBody>
          <a:bodyPr>
            <a:noAutofit/>
          </a:bodyPr>
          <a:lstStyle/>
          <a:p>
            <a:r>
              <a:rPr lang="en-US" sz="1600" b="1" dirty="0" smtClean="0"/>
              <a:t>VALIDITY AND RELIABILITY OF HISTORICAL RESEARCH : EXTERNAL VS. INTERNAL CRITICISM</a:t>
            </a:r>
            <a:endParaRPr lang="en-US"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066800"/>
            <a:ext cx="7772400" cy="4702175"/>
          </a:xfrm>
        </p:spPr>
        <p:txBody>
          <a:bodyPr>
            <a:normAutofit fontScale="90000"/>
          </a:bodyPr>
          <a:lstStyle/>
          <a:p>
            <a:pPr algn="just">
              <a:lnSpc>
                <a:spcPct val="200000"/>
              </a:lnSpc>
            </a:pPr>
            <a:r>
              <a:rPr lang="en-US" sz="2400" dirty="0" smtClean="0"/>
              <a:t>The primary concern of external criticism is the genuineness of resource materials. It is extremely crucial for researchers to evaluate their sources with great care, or even get verification from experts, to ensure that sources are authentic to avoid frauds, hoaxes and forgeries as these are not uncommon and can prove to be problematic. </a:t>
            </a:r>
            <a:endParaRPr lang="en-US" sz="2400" dirty="0"/>
          </a:p>
        </p:txBody>
      </p:sp>
      <p:sp>
        <p:nvSpPr>
          <p:cNvPr id="3" name="Text Placeholder 2"/>
          <p:cNvSpPr>
            <a:spLocks noGrp="1"/>
          </p:cNvSpPr>
          <p:nvPr>
            <p:ph type="body" idx="1"/>
          </p:nvPr>
        </p:nvSpPr>
        <p:spPr>
          <a:xfrm>
            <a:off x="722313" y="228601"/>
            <a:ext cx="7772400" cy="533399"/>
          </a:xfrm>
        </p:spPr>
        <p:txBody>
          <a:bodyPr>
            <a:normAutofit/>
          </a:bodyPr>
          <a:lstStyle/>
          <a:p>
            <a:pPr algn="ctr"/>
            <a:r>
              <a:rPr lang="en-US" sz="2800" b="1" dirty="0" smtClean="0"/>
              <a:t>EXTERNAL CRITICISM</a:t>
            </a:r>
            <a:endParaRPr lang="en-US" sz="2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838200"/>
            <a:ext cx="7772400" cy="4930775"/>
          </a:xfrm>
        </p:spPr>
        <p:txBody>
          <a:bodyPr>
            <a:normAutofit fontScale="90000"/>
          </a:bodyPr>
          <a:lstStyle/>
          <a:p>
            <a:pPr algn="just">
              <a:lnSpc>
                <a:spcPct val="200000"/>
              </a:lnSpc>
            </a:pPr>
            <a:r>
              <a:rPr lang="en-US" sz="2000" dirty="0" smtClean="0"/>
              <a:t>On the other hand, for researchers to determine the reliability of a source using internal criticism, the trustworthiness of the source is questioned, such as the author’s perceptions and biases of the  phenomena, and whether the author is reporting from intimate knowledge or from other’s description of the event. It is cautioned that researchers to be vigilant in including both positive and negative criticism of all data sources which includes missing accounts, lack of relevant viewpoints and the persons involved in the event. </a:t>
            </a:r>
            <a:endParaRPr lang="en-US" sz="2000" dirty="0"/>
          </a:p>
        </p:txBody>
      </p:sp>
      <p:sp>
        <p:nvSpPr>
          <p:cNvPr id="3" name="Text Placeholder 2"/>
          <p:cNvSpPr>
            <a:spLocks noGrp="1"/>
          </p:cNvSpPr>
          <p:nvPr>
            <p:ph type="body" idx="1"/>
          </p:nvPr>
        </p:nvSpPr>
        <p:spPr>
          <a:xfrm>
            <a:off x="722313" y="228601"/>
            <a:ext cx="7772400" cy="533399"/>
          </a:xfrm>
        </p:spPr>
        <p:txBody>
          <a:bodyPr>
            <a:normAutofit/>
          </a:bodyPr>
          <a:lstStyle/>
          <a:p>
            <a:pPr algn="ctr"/>
            <a:r>
              <a:rPr lang="en-US" sz="2800" b="1" dirty="0" smtClean="0"/>
              <a:t>INTERNAL CRITICISM</a:t>
            </a:r>
            <a:endParaRPr 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838200"/>
            <a:ext cx="7772400" cy="4930775"/>
          </a:xfrm>
        </p:spPr>
        <p:txBody>
          <a:bodyPr>
            <a:normAutofit fontScale="90000"/>
          </a:bodyPr>
          <a:lstStyle/>
          <a:p>
            <a:pPr>
              <a:lnSpc>
                <a:spcPct val="200000"/>
              </a:lnSpc>
            </a:pPr>
            <a:r>
              <a:rPr lang="en-US" sz="1800" dirty="0" smtClean="0"/>
              <a:t>1. </a:t>
            </a:r>
            <a:r>
              <a:rPr lang="en-US" sz="1800" i="1" dirty="0" smtClean="0"/>
              <a:t>When</a:t>
            </a:r>
            <a:r>
              <a:rPr lang="en-US" sz="1800" dirty="0" smtClean="0"/>
              <a:t> was the source, written or unwritten, produced (date)?</a:t>
            </a:r>
            <a:br>
              <a:rPr lang="en-US" sz="1800" dirty="0" smtClean="0"/>
            </a:br>
            <a:r>
              <a:rPr lang="en-US" sz="1800" dirty="0" smtClean="0"/>
              <a:t>2. </a:t>
            </a:r>
            <a:r>
              <a:rPr lang="en-US" sz="1800" i="1" dirty="0" smtClean="0"/>
              <a:t>Where</a:t>
            </a:r>
            <a:r>
              <a:rPr lang="en-US" sz="1800" dirty="0" smtClean="0"/>
              <a:t> was it produced (localization)?</a:t>
            </a:r>
            <a:br>
              <a:rPr lang="en-US" sz="1800" dirty="0" smtClean="0"/>
            </a:br>
            <a:r>
              <a:rPr lang="en-US" sz="1800" dirty="0" smtClean="0"/>
              <a:t>3. </a:t>
            </a:r>
            <a:r>
              <a:rPr lang="en-US" sz="1800" i="1" dirty="0" smtClean="0"/>
              <a:t>By whom</a:t>
            </a:r>
            <a:r>
              <a:rPr lang="en-US" sz="1800" dirty="0" smtClean="0"/>
              <a:t> was it produced (authorship)?</a:t>
            </a:r>
            <a:br>
              <a:rPr lang="en-US" sz="1800" dirty="0" smtClean="0"/>
            </a:br>
            <a:r>
              <a:rPr lang="en-US" sz="1800" dirty="0" smtClean="0"/>
              <a:t>4. </a:t>
            </a:r>
            <a:r>
              <a:rPr lang="en-US" sz="1800" i="1" dirty="0" smtClean="0"/>
              <a:t>From what pre-existing material</a:t>
            </a:r>
            <a:r>
              <a:rPr lang="en-US" sz="1800" dirty="0" smtClean="0"/>
              <a:t> was it produced (analysis)?</a:t>
            </a:r>
            <a:br>
              <a:rPr lang="en-US" sz="1800" dirty="0" smtClean="0"/>
            </a:br>
            <a:r>
              <a:rPr lang="en-US" sz="1800" dirty="0" smtClean="0"/>
              <a:t>5. </a:t>
            </a:r>
            <a:r>
              <a:rPr lang="en-US" sz="1800" i="1" dirty="0" smtClean="0"/>
              <a:t>In what original form</a:t>
            </a:r>
            <a:r>
              <a:rPr lang="en-US" sz="1800" dirty="0" smtClean="0"/>
              <a:t> was it produced (integrity)?</a:t>
            </a:r>
            <a:br>
              <a:rPr lang="en-US" sz="1800" dirty="0" smtClean="0"/>
            </a:br>
            <a:r>
              <a:rPr lang="en-US" sz="1800" dirty="0" smtClean="0"/>
              <a:t>6. </a:t>
            </a:r>
            <a:r>
              <a:rPr lang="en-US" sz="1800" i="1" dirty="0" smtClean="0"/>
              <a:t>What is the evidential value</a:t>
            </a:r>
            <a:r>
              <a:rPr lang="en-US" sz="1800" dirty="0" smtClean="0"/>
              <a:t> of its contents (credibility)?</a:t>
            </a:r>
            <a:br>
              <a:rPr lang="en-US" sz="1800" dirty="0" smtClean="0"/>
            </a:br>
            <a:r>
              <a:rPr lang="en-US" sz="1800" dirty="0" smtClean="0"/>
              <a:t>The first four are known as higher criticism the fifth , lower criticism </a:t>
            </a:r>
            <a:r>
              <a:rPr lang="en-US" sz="1800" u="sng" dirty="0" smtClean="0"/>
              <a:t>; </a:t>
            </a:r>
            <a:r>
              <a:rPr lang="en-US" sz="1800" dirty="0" smtClean="0"/>
              <a:t>and, together, external criticism. The sixth and final inquiry about a source is called internal criticism. Together, this inquiry is known as source criticism.</a:t>
            </a:r>
            <a:endParaRPr lang="en-US" sz="1800" dirty="0"/>
          </a:p>
        </p:txBody>
      </p:sp>
      <p:sp>
        <p:nvSpPr>
          <p:cNvPr id="3" name="Text Placeholder 2"/>
          <p:cNvSpPr>
            <a:spLocks noGrp="1"/>
          </p:cNvSpPr>
          <p:nvPr>
            <p:ph type="body" idx="1"/>
          </p:nvPr>
        </p:nvSpPr>
        <p:spPr>
          <a:xfrm>
            <a:off x="722313" y="304801"/>
            <a:ext cx="7772400" cy="457199"/>
          </a:xfrm>
        </p:spPr>
        <p:txBody>
          <a:bodyPr>
            <a:noAutofit/>
          </a:bodyPr>
          <a:lstStyle/>
          <a:p>
            <a:pPr algn="ctr"/>
            <a:r>
              <a:rPr lang="en-US" sz="2400" b="1" dirty="0" smtClean="0"/>
              <a:t>source criticism vs. six inquiries</a:t>
            </a:r>
            <a:endParaRPr 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685800"/>
            <a:ext cx="7772400" cy="5083175"/>
          </a:xfrm>
        </p:spPr>
        <p:txBody>
          <a:bodyPr>
            <a:normAutofit fontScale="90000"/>
          </a:bodyPr>
          <a:lstStyle/>
          <a:p>
            <a:pPr>
              <a:lnSpc>
                <a:spcPct val="150000"/>
              </a:lnSpc>
            </a:pPr>
            <a:r>
              <a:rPr lang="en-US" sz="2000" dirty="0" smtClean="0"/>
              <a:t>STRENGTHS:</a:t>
            </a:r>
            <a:br>
              <a:rPr lang="en-US" sz="2000" dirty="0" smtClean="0"/>
            </a:br>
            <a:r>
              <a:rPr lang="en-US" sz="2000" dirty="0" smtClean="0"/>
              <a:t>One of the strengths of historical research is that it provides people with possible instead of probable understandings and the ability to take precautions rather than control possible future because direct applications of the past to the present can distort events and lead to erroneous conclusions.  			</a:t>
            </a:r>
            <a:br>
              <a:rPr lang="en-US" sz="2000" dirty="0" smtClean="0"/>
            </a:br>
            <a:r>
              <a:rPr lang="en-US" sz="2000" dirty="0" smtClean="0"/>
              <a:t>The unobtrusive nature of historical research can also be viewed as an advantage since the research enterprise itself cannot affect its subject matter. </a:t>
            </a:r>
            <a:br>
              <a:rPr lang="en-US" sz="2000" dirty="0" smtClean="0"/>
            </a:br>
            <a:r>
              <a:rPr lang="en-US" sz="2000" dirty="0" smtClean="0"/>
              <a:t>						                  CONTD.                 </a:t>
            </a:r>
            <a:endParaRPr lang="en-US" sz="2000" dirty="0"/>
          </a:p>
        </p:txBody>
      </p:sp>
      <p:sp>
        <p:nvSpPr>
          <p:cNvPr id="3" name="Text Placeholder 2"/>
          <p:cNvSpPr>
            <a:spLocks noGrp="1"/>
          </p:cNvSpPr>
          <p:nvPr>
            <p:ph type="body" idx="1"/>
          </p:nvPr>
        </p:nvSpPr>
        <p:spPr>
          <a:xfrm>
            <a:off x="722313" y="228601"/>
            <a:ext cx="7772400" cy="457199"/>
          </a:xfrm>
        </p:spPr>
        <p:txBody>
          <a:bodyPr>
            <a:noAutofit/>
          </a:bodyPr>
          <a:lstStyle/>
          <a:p>
            <a:pPr algn="ctr"/>
            <a:r>
              <a:rPr lang="en-US" sz="2400" b="1" dirty="0" smtClean="0"/>
              <a:t>STRENGTHS AND WEAKNESSES</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295400"/>
            <a:ext cx="7772400" cy="4473575"/>
          </a:xfrm>
        </p:spPr>
        <p:txBody>
          <a:bodyPr>
            <a:normAutofit/>
          </a:bodyPr>
          <a:lstStyle/>
          <a:p>
            <a:pPr>
              <a:lnSpc>
                <a:spcPct val="200000"/>
              </a:lnSpc>
            </a:pPr>
            <a:r>
              <a:rPr lang="en-US" sz="2000" dirty="0" smtClean="0"/>
              <a:t>1. Descriptive vs. Analytic        </a:t>
            </a:r>
            <a:br>
              <a:rPr lang="en-US" sz="2000" dirty="0" smtClean="0"/>
            </a:br>
            <a:r>
              <a:rPr lang="en-US" sz="2000" dirty="0" smtClean="0"/>
              <a:t>2. Applied vs. Fundamental           </a:t>
            </a:r>
            <a:br>
              <a:rPr lang="en-US" sz="2000" dirty="0" smtClean="0"/>
            </a:br>
            <a:r>
              <a:rPr lang="en-US" sz="2000" dirty="0" smtClean="0"/>
              <a:t>3. Quantitative vs. Qualitative      </a:t>
            </a:r>
            <a:br>
              <a:rPr lang="en-US" sz="2000" dirty="0" smtClean="0"/>
            </a:br>
            <a:r>
              <a:rPr lang="en-US" sz="2000" dirty="0" smtClean="0"/>
              <a:t>4. Conceptual vs. Empirical</a:t>
            </a:r>
            <a:endParaRPr lang="en-US" sz="2000" dirty="0"/>
          </a:p>
        </p:txBody>
      </p:sp>
      <p:sp>
        <p:nvSpPr>
          <p:cNvPr id="3" name="Text Placeholder 2"/>
          <p:cNvSpPr>
            <a:spLocks noGrp="1"/>
          </p:cNvSpPr>
          <p:nvPr>
            <p:ph type="body" idx="1"/>
          </p:nvPr>
        </p:nvSpPr>
        <p:spPr>
          <a:xfrm>
            <a:off x="722313" y="228601"/>
            <a:ext cx="7772400" cy="533399"/>
          </a:xfrm>
        </p:spPr>
        <p:txBody>
          <a:bodyPr>
            <a:normAutofit/>
          </a:bodyPr>
          <a:lstStyle/>
          <a:p>
            <a:pPr algn="ctr"/>
            <a:r>
              <a:rPr lang="en-US" sz="2800" b="1" dirty="0" smtClean="0"/>
              <a:t>RESEARCH  TYPES</a:t>
            </a:r>
            <a:endParaRPr lang="en-US"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838200"/>
            <a:ext cx="7772400" cy="4930775"/>
          </a:xfrm>
        </p:spPr>
        <p:txBody>
          <a:bodyPr>
            <a:normAutofit/>
          </a:bodyPr>
          <a:lstStyle/>
          <a:p>
            <a:pPr algn="just"/>
            <a:r>
              <a:rPr lang="en-US" sz="2000" dirty="0" smtClean="0"/>
              <a:t>the main limitation of historical research is that the past can only be revealed in as much as the manner in which it is still present today, causing important problems of validity . This is because researchers’ primary interests in the testing of their theories, rather than in the analysis of crucial social events, will lead them to </a:t>
            </a:r>
            <a:r>
              <a:rPr lang="en-US" sz="2000" dirty="0" err="1" smtClean="0"/>
              <a:t>favour</a:t>
            </a:r>
            <a:r>
              <a:rPr lang="en-US" sz="2000" dirty="0" smtClean="0"/>
              <a:t> other methodologies whereby data can be generated. Besides that, primary sources are more difficult to identify as the material title may not correspond with its content and may be unavailable since it may be impossible to localize the sources or they may not have been registered and stated in the inventory list yet. Often, it is also impossible to triangulate findings because the contemporary witnesses are no longer living and there are no other sources of information to the given issue.</a:t>
            </a:r>
            <a:endParaRPr lang="en-US" sz="2000" dirty="0"/>
          </a:p>
        </p:txBody>
      </p:sp>
      <p:sp>
        <p:nvSpPr>
          <p:cNvPr id="3" name="Text Placeholder 2"/>
          <p:cNvSpPr>
            <a:spLocks noGrp="1"/>
          </p:cNvSpPr>
          <p:nvPr>
            <p:ph type="body" idx="1"/>
          </p:nvPr>
        </p:nvSpPr>
        <p:spPr>
          <a:xfrm>
            <a:off x="722313" y="152401"/>
            <a:ext cx="7772400" cy="457199"/>
          </a:xfrm>
        </p:spPr>
        <p:txBody>
          <a:bodyPr/>
          <a:lstStyle/>
          <a:p>
            <a:pPr algn="ctr"/>
            <a:r>
              <a:rPr lang="en-US" b="1" dirty="0" smtClean="0"/>
              <a:t>STRENGTHS AND WEAKNESSES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685800"/>
            <a:ext cx="7772400" cy="5083175"/>
          </a:xfrm>
        </p:spPr>
        <p:txBody>
          <a:bodyPr>
            <a:normAutofit/>
          </a:bodyPr>
          <a:lstStyle/>
          <a:p>
            <a:pPr algn="just">
              <a:lnSpc>
                <a:spcPct val="150000"/>
              </a:lnSpc>
            </a:pPr>
            <a:r>
              <a:rPr lang="en-US" sz="1000" dirty="0" smtClean="0"/>
              <a:t> </a:t>
            </a:r>
            <a:r>
              <a:rPr lang="en-US" sz="1800" dirty="0" smtClean="0"/>
              <a:t>Historical research can be defined as the process of investigating past events systematically to provide an account of happenings in the past. It is not simply the accumulation of dates and facts or even just a description of past happenings but is a flowing and dynamic explanation or description of past events which include an interpretation of these events in an effort to recapture implications, personalities and ideas that have influenced these events. It attempts to methodically recaptures the complex nuances, people, meanings, events and even ideas of the past that have impacted and shaped the present. </a:t>
            </a:r>
            <a:endParaRPr lang="en-US" sz="1800" dirty="0"/>
          </a:p>
        </p:txBody>
      </p:sp>
      <p:sp>
        <p:nvSpPr>
          <p:cNvPr id="3" name="Text Placeholder 2"/>
          <p:cNvSpPr>
            <a:spLocks noGrp="1"/>
          </p:cNvSpPr>
          <p:nvPr>
            <p:ph type="body" idx="1"/>
          </p:nvPr>
        </p:nvSpPr>
        <p:spPr>
          <a:xfrm>
            <a:off x="990600" y="152400"/>
            <a:ext cx="7696200" cy="533399"/>
          </a:xfrm>
        </p:spPr>
        <p:txBody>
          <a:bodyPr>
            <a:normAutofit/>
          </a:bodyPr>
          <a:lstStyle/>
          <a:p>
            <a:pPr algn="ctr"/>
            <a:r>
              <a:rPr lang="en-US" b="1" dirty="0" smtClean="0"/>
              <a:t>HISTORICAL RESEARCH: A QUALITATIVE RESEARCH METHOD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524000"/>
            <a:ext cx="7772400" cy="4244975"/>
          </a:xfrm>
        </p:spPr>
        <p:txBody>
          <a:bodyPr>
            <a:normAutofit/>
          </a:bodyPr>
          <a:lstStyle/>
          <a:p>
            <a:r>
              <a:rPr lang="en-US" sz="2000" dirty="0" smtClean="0"/>
              <a:t>The purpose of historical research is to verify and explain history of any area of human activities, subjects or events by means of scientific processes.</a:t>
            </a:r>
            <a:endParaRPr lang="en-US" sz="2000" dirty="0"/>
          </a:p>
        </p:txBody>
      </p:sp>
      <p:sp>
        <p:nvSpPr>
          <p:cNvPr id="3" name="Text Placeholder 2"/>
          <p:cNvSpPr>
            <a:spLocks noGrp="1"/>
          </p:cNvSpPr>
          <p:nvPr>
            <p:ph type="body" idx="1"/>
          </p:nvPr>
        </p:nvSpPr>
        <p:spPr>
          <a:xfrm>
            <a:off x="722313" y="152401"/>
            <a:ext cx="7772400" cy="761999"/>
          </a:xfrm>
        </p:spPr>
        <p:txBody>
          <a:bodyPr>
            <a:normAutofit/>
          </a:bodyPr>
          <a:lstStyle/>
          <a:p>
            <a:pPr algn="ctr"/>
            <a:r>
              <a:rPr lang="en-US" sz="2400" b="1" dirty="0" smtClean="0"/>
              <a:t>PURPOSE OF HISTORICAL RESEARCH</a:t>
            </a:r>
            <a:endParaRPr 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189913" cy="5334000"/>
          </a:xfrm>
        </p:spPr>
        <p:txBody>
          <a:bodyPr>
            <a:normAutofit fontScale="90000"/>
          </a:bodyPr>
          <a:lstStyle/>
          <a:p>
            <a:pPr>
              <a:lnSpc>
                <a:spcPct val="150000"/>
              </a:lnSpc>
            </a:pPr>
            <a:r>
              <a:rPr lang="en-US" sz="900" dirty="0" smtClean="0"/>
              <a:t/>
            </a:r>
            <a:br>
              <a:rPr lang="en-US" sz="900" dirty="0" smtClean="0"/>
            </a:br>
            <a:r>
              <a:rPr lang="en-US" sz="2200" dirty="0" smtClean="0"/>
              <a:t>in order to justify historical descriptions as true in a correspondence sense, there are four assumptions that need to be considered,             </a:t>
            </a:r>
            <a:br>
              <a:rPr lang="en-US" sz="2200" dirty="0" smtClean="0"/>
            </a:br>
            <a:r>
              <a:rPr lang="en-US" sz="2200" dirty="0" smtClean="0"/>
              <a:t>(</a:t>
            </a:r>
            <a:r>
              <a:rPr lang="en-US" sz="2200" dirty="0" err="1" smtClean="0"/>
              <a:t>i</a:t>
            </a:r>
            <a:r>
              <a:rPr lang="en-US" sz="2200" dirty="0" smtClean="0"/>
              <a:t>) the world exist and has existed independent of any beliefs about it; </a:t>
            </a:r>
            <a:br>
              <a:rPr lang="en-US" sz="2200" dirty="0" smtClean="0"/>
            </a:br>
            <a:r>
              <a:rPr lang="en-US" sz="2200" dirty="0" smtClean="0"/>
              <a:t>(ii) perceptions give an accurate impression of reality under certain conditions;</a:t>
            </a:r>
            <a:br>
              <a:rPr lang="en-US" sz="2200" dirty="0" smtClean="0"/>
            </a:br>
            <a:r>
              <a:rPr lang="en-US" sz="2200" dirty="0" smtClean="0"/>
              <a:t>(iii) reality is structured according to most of the concepts by which it is described; </a:t>
            </a:r>
            <a:br>
              <a:rPr lang="en-US" sz="2200" dirty="0" smtClean="0"/>
            </a:br>
            <a:r>
              <a:rPr lang="en-US" sz="2200" dirty="0" smtClean="0"/>
              <a:t>(iv) people’s rule of inference are reliable means of arriving at new truths about reality</a:t>
            </a:r>
            <a:endParaRPr lang="en-US" sz="2200" dirty="0"/>
          </a:p>
        </p:txBody>
      </p:sp>
      <p:sp>
        <p:nvSpPr>
          <p:cNvPr id="3" name="Text Placeholder 2"/>
          <p:cNvSpPr>
            <a:spLocks noGrp="1"/>
          </p:cNvSpPr>
          <p:nvPr>
            <p:ph type="body" idx="1"/>
          </p:nvPr>
        </p:nvSpPr>
        <p:spPr>
          <a:xfrm>
            <a:off x="722313" y="228601"/>
            <a:ext cx="7772400" cy="457199"/>
          </a:xfrm>
        </p:spPr>
        <p:txBody>
          <a:bodyPr>
            <a:noAutofit/>
          </a:bodyPr>
          <a:lstStyle/>
          <a:p>
            <a:pPr algn="ctr"/>
            <a:r>
              <a:rPr lang="en-US" sz="2400" b="1" dirty="0" smtClean="0"/>
              <a:t>UNDERLYING PREMISES</a:t>
            </a:r>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143000"/>
            <a:ext cx="7772400" cy="5105400"/>
          </a:xfrm>
        </p:spPr>
        <p:txBody>
          <a:bodyPr>
            <a:noAutofit/>
          </a:bodyPr>
          <a:lstStyle/>
          <a:p>
            <a:pPr>
              <a:lnSpc>
                <a:spcPct val="150000"/>
              </a:lnSpc>
            </a:pPr>
            <a:r>
              <a:rPr lang="en-US" sz="1400" dirty="0"/>
              <a:t>(</a:t>
            </a:r>
            <a:r>
              <a:rPr lang="en-US" sz="1400" dirty="0" err="1"/>
              <a:t>i</a:t>
            </a:r>
            <a:r>
              <a:rPr lang="en-US" sz="1400" dirty="0"/>
              <a:t>) </a:t>
            </a:r>
            <a:r>
              <a:rPr lang="en-US" sz="1400" dirty="0" smtClean="0"/>
              <a:t>    to </a:t>
            </a:r>
            <a:r>
              <a:rPr lang="en-US" sz="1400" dirty="0"/>
              <a:t>reveal or uncover the </a:t>
            </a:r>
            <a:r>
              <a:rPr lang="en-US" sz="1400" dirty="0" smtClean="0"/>
              <a:t>unknown</a:t>
            </a:r>
            <a:br>
              <a:rPr lang="en-US" sz="1400" dirty="0" smtClean="0"/>
            </a:br>
            <a:r>
              <a:rPr lang="en-US" sz="1400" dirty="0" smtClean="0"/>
              <a:t>(</a:t>
            </a:r>
            <a:r>
              <a:rPr lang="en-US" sz="1400" dirty="0"/>
              <a:t>ii) </a:t>
            </a:r>
            <a:r>
              <a:rPr lang="en-US" sz="1400" dirty="0" smtClean="0"/>
              <a:t>   to </a:t>
            </a:r>
            <a:r>
              <a:rPr lang="en-US" sz="1400" dirty="0"/>
              <a:t>answer questions which have yet been </a:t>
            </a:r>
            <a:r>
              <a:rPr lang="en-US" sz="1400" dirty="0" smtClean="0"/>
              <a:t>answered</a:t>
            </a:r>
            <a:br>
              <a:rPr lang="en-US" sz="1400" dirty="0" smtClean="0"/>
            </a:br>
            <a:r>
              <a:rPr lang="en-US" sz="1400" dirty="0" smtClean="0"/>
              <a:t>(</a:t>
            </a:r>
            <a:r>
              <a:rPr lang="en-US" sz="1400" dirty="0"/>
              <a:t>iii) </a:t>
            </a:r>
            <a:r>
              <a:rPr lang="en-US" sz="1400" dirty="0" smtClean="0"/>
              <a:t>  to </a:t>
            </a:r>
            <a:r>
              <a:rPr lang="en-US" sz="1400" dirty="0"/>
              <a:t>search and identity the relationship of past happenings and </a:t>
            </a:r>
            <a:r>
              <a:rPr lang="en-US" sz="1400" dirty="0" smtClean="0"/>
              <a:t/>
            </a:r>
            <a:br>
              <a:rPr lang="en-US" sz="1400" dirty="0" smtClean="0"/>
            </a:br>
            <a:r>
              <a:rPr lang="en-US" sz="1400" dirty="0"/>
              <a:t> </a:t>
            </a:r>
            <a:r>
              <a:rPr lang="en-US" sz="1400" dirty="0" smtClean="0"/>
              <a:t>        their </a:t>
            </a:r>
            <a:r>
              <a:rPr lang="en-US" sz="1400" dirty="0"/>
              <a:t>links with the </a:t>
            </a:r>
            <a:r>
              <a:rPr lang="en-US" sz="1400" dirty="0" smtClean="0"/>
              <a:t>present </a:t>
            </a:r>
            <a:br>
              <a:rPr lang="en-US" sz="1400" dirty="0" smtClean="0"/>
            </a:br>
            <a:r>
              <a:rPr lang="en-US" sz="1400" dirty="0" smtClean="0"/>
              <a:t>(</a:t>
            </a:r>
            <a:r>
              <a:rPr lang="en-US" sz="1400" dirty="0"/>
              <a:t>iv) </a:t>
            </a:r>
            <a:r>
              <a:rPr lang="en-US" sz="1400" dirty="0" smtClean="0"/>
              <a:t> to </a:t>
            </a:r>
            <a:r>
              <a:rPr lang="en-US" sz="1400" dirty="0"/>
              <a:t>record and assess past activities and achievements of </a:t>
            </a:r>
            <a:r>
              <a:rPr lang="en-US" sz="1400" dirty="0" smtClean="0"/>
              <a:t/>
            </a:r>
            <a:br>
              <a:rPr lang="en-US" sz="1400" dirty="0" smtClean="0"/>
            </a:br>
            <a:r>
              <a:rPr lang="en-US" sz="1400" dirty="0"/>
              <a:t> </a:t>
            </a:r>
            <a:r>
              <a:rPr lang="en-US" sz="1400" dirty="0" smtClean="0"/>
              <a:t>         individuals</a:t>
            </a:r>
            <a:r>
              <a:rPr lang="en-US" sz="1400" dirty="0"/>
              <a:t>, agencies and </a:t>
            </a:r>
            <a:r>
              <a:rPr lang="en-US" sz="1400" dirty="0" smtClean="0"/>
              <a:t>institutions</a:t>
            </a:r>
            <a:br>
              <a:rPr lang="en-US" sz="1400" dirty="0" smtClean="0"/>
            </a:br>
            <a:r>
              <a:rPr lang="en-US" sz="1400" dirty="0" smtClean="0"/>
              <a:t>(</a:t>
            </a:r>
            <a:r>
              <a:rPr lang="en-US" sz="1400" dirty="0"/>
              <a:t>v) </a:t>
            </a:r>
            <a:r>
              <a:rPr lang="en-US" sz="1400" dirty="0" smtClean="0"/>
              <a:t>    to </a:t>
            </a:r>
            <a:r>
              <a:rPr lang="en-US" sz="1400" dirty="0"/>
              <a:t>assist in the understanding of human </a:t>
            </a:r>
            <a:r>
              <a:rPr lang="en-US" sz="1400" dirty="0" smtClean="0"/>
              <a:t>culture</a:t>
            </a:r>
            <a:br>
              <a:rPr lang="en-US" sz="1400" dirty="0" smtClean="0"/>
            </a:br>
            <a:r>
              <a:rPr lang="en-US" sz="1400" dirty="0"/>
              <a:t> </a:t>
            </a:r>
            <a:r>
              <a:rPr lang="en-US" sz="1400" dirty="0" smtClean="0"/>
              <a:t>(VI)  the </a:t>
            </a:r>
            <a:r>
              <a:rPr lang="en-US" sz="1400" dirty="0"/>
              <a:t>most </a:t>
            </a:r>
            <a:r>
              <a:rPr lang="en-US" sz="1400" dirty="0" smtClean="0"/>
              <a:t>time- </a:t>
            </a:r>
            <a:r>
              <a:rPr lang="en-US" sz="1400" dirty="0" err="1" smtClean="0"/>
              <a:t>honoured</a:t>
            </a:r>
            <a:r>
              <a:rPr lang="en-US" sz="1400" dirty="0" smtClean="0"/>
              <a:t> </a:t>
            </a:r>
            <a:r>
              <a:rPr lang="en-US" sz="1400" dirty="0"/>
              <a:t>justification for doing historical </a:t>
            </a:r>
            <a:r>
              <a:rPr lang="en-US" sz="1400" dirty="0" smtClean="0"/>
              <a:t>    </a:t>
            </a:r>
            <a:br>
              <a:rPr lang="en-US" sz="1400" dirty="0" smtClean="0"/>
            </a:br>
            <a:r>
              <a:rPr lang="en-US" sz="1400" dirty="0"/>
              <a:t> </a:t>
            </a:r>
            <a:r>
              <a:rPr lang="en-US" sz="1400" dirty="0" smtClean="0"/>
              <a:t>         research </a:t>
            </a:r>
            <a:r>
              <a:rPr lang="en-US" sz="1400" dirty="0"/>
              <a:t>is that people can learn from the past</a:t>
            </a:r>
            <a:r>
              <a:rPr lang="en-US" sz="1400" dirty="0" smtClean="0"/>
              <a:t>.</a:t>
            </a:r>
            <a:br>
              <a:rPr lang="en-US" sz="1400" dirty="0" smtClean="0"/>
            </a:br>
            <a:r>
              <a:rPr lang="en-US" sz="1400" dirty="0" smtClean="0"/>
              <a:t>(VII) it </a:t>
            </a:r>
            <a:r>
              <a:rPr lang="en-US" sz="1400" dirty="0"/>
              <a:t>also encourages interdisciplinary inquiry and </a:t>
            </a:r>
            <a:r>
              <a:rPr lang="en-US" sz="1400" dirty="0" smtClean="0"/>
              <a:t>understanding.</a:t>
            </a:r>
            <a:br>
              <a:rPr lang="en-US" sz="1400" dirty="0" smtClean="0"/>
            </a:br>
            <a:r>
              <a:rPr lang="en-US" sz="1400" dirty="0" smtClean="0"/>
              <a:t>         On </a:t>
            </a:r>
            <a:r>
              <a:rPr lang="en-US" sz="1400" dirty="0"/>
              <a:t>top of that, it is intellectually enriching and challenging as </a:t>
            </a:r>
            <a:r>
              <a:rPr lang="en-US" sz="1400" dirty="0" smtClean="0"/>
              <a:t>  </a:t>
            </a:r>
            <a:br>
              <a:rPr lang="en-US" sz="1400" dirty="0" smtClean="0"/>
            </a:br>
            <a:r>
              <a:rPr lang="en-US" sz="1400" dirty="0"/>
              <a:t> </a:t>
            </a:r>
            <a:r>
              <a:rPr lang="en-US" sz="1400" dirty="0" smtClean="0"/>
              <a:t>        historical </a:t>
            </a:r>
            <a:r>
              <a:rPr lang="en-US" sz="1400" dirty="0"/>
              <a:t>research often ask the thought- provoking question of ‘why</a:t>
            </a:r>
            <a:r>
              <a:rPr lang="en-US" sz="1400" dirty="0" smtClean="0"/>
              <a:t>’. </a:t>
            </a:r>
            <a:br>
              <a:rPr lang="en-US" sz="1400" dirty="0" smtClean="0"/>
            </a:br>
            <a:r>
              <a:rPr lang="en-US" sz="1400" dirty="0" smtClean="0"/>
              <a:t>(VIII) historical </a:t>
            </a:r>
            <a:r>
              <a:rPr lang="en-US" sz="1400" dirty="0"/>
              <a:t>research is fun because there are no other disciplines that </a:t>
            </a:r>
            <a:r>
              <a:rPr lang="en-US" sz="1400" dirty="0" smtClean="0"/>
              <a:t>  </a:t>
            </a:r>
            <a:br>
              <a:rPr lang="en-US" sz="1400" dirty="0" smtClean="0"/>
            </a:br>
            <a:r>
              <a:rPr lang="en-US" sz="1400" dirty="0"/>
              <a:t> </a:t>
            </a:r>
            <a:r>
              <a:rPr lang="en-US" sz="1400" dirty="0" smtClean="0"/>
              <a:t>         allow </a:t>
            </a:r>
            <a:r>
              <a:rPr lang="en-US" sz="1400" dirty="0"/>
              <a:t>one to poke their noses into the concerns of others and then </a:t>
            </a:r>
            <a:r>
              <a:rPr lang="en-US" sz="1400" dirty="0" smtClean="0"/>
              <a:t/>
            </a:r>
            <a:br>
              <a:rPr lang="en-US" sz="1400" dirty="0" smtClean="0"/>
            </a:br>
            <a:r>
              <a:rPr lang="en-US" sz="1400" dirty="0"/>
              <a:t> </a:t>
            </a:r>
            <a:r>
              <a:rPr lang="en-US" sz="1400" dirty="0" smtClean="0"/>
              <a:t>         label </a:t>
            </a:r>
            <a:r>
              <a:rPr lang="en-US" sz="1400" dirty="0"/>
              <a:t>it as serious academic work </a:t>
            </a:r>
          </a:p>
        </p:txBody>
      </p:sp>
      <p:sp>
        <p:nvSpPr>
          <p:cNvPr id="3" name="Text Placeholder 2"/>
          <p:cNvSpPr>
            <a:spLocks noGrp="1"/>
          </p:cNvSpPr>
          <p:nvPr>
            <p:ph type="body" idx="1"/>
          </p:nvPr>
        </p:nvSpPr>
        <p:spPr>
          <a:xfrm>
            <a:off x="722313" y="381001"/>
            <a:ext cx="7772400" cy="457199"/>
          </a:xfrm>
        </p:spPr>
        <p:txBody>
          <a:bodyPr>
            <a:noAutofit/>
          </a:bodyPr>
          <a:lstStyle/>
          <a:p>
            <a:pPr algn="ctr"/>
            <a:r>
              <a:rPr lang="en-US" sz="2800" b="1" dirty="0" smtClean="0"/>
              <a:t>AIMS  OF HISTORICAL RESEARCH</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066800"/>
            <a:ext cx="7772400" cy="5257800"/>
          </a:xfrm>
        </p:spPr>
        <p:txBody>
          <a:bodyPr>
            <a:noAutofit/>
          </a:bodyPr>
          <a:lstStyle/>
          <a:p>
            <a:r>
              <a:rPr lang="en-US" sz="2400" dirty="0"/>
              <a:t>(</a:t>
            </a:r>
            <a:r>
              <a:rPr lang="en-US" sz="2400" dirty="0" err="1"/>
              <a:t>i</a:t>
            </a:r>
            <a:r>
              <a:rPr lang="en-US" sz="2400" dirty="0"/>
              <a:t>) the identification of a researchable phenomenon that involves reading relevant literature, listening to current views about the phenomenon and reflecting on the researcher’s interest before choosing a specific time period, person, phenomena or era related to the focus of the </a:t>
            </a:r>
            <a:r>
              <a:rPr lang="en-US" sz="2400" dirty="0" smtClean="0"/>
              <a:t>study</a:t>
            </a:r>
            <a:r>
              <a:rPr lang="en-US" sz="2400" dirty="0"/>
              <a:t>.</a:t>
            </a:r>
            <a:r>
              <a:rPr lang="en-US" sz="2400" dirty="0" smtClean="0"/>
              <a:t/>
            </a:r>
            <a:br>
              <a:rPr lang="en-US" sz="2400" dirty="0" smtClean="0"/>
            </a:br>
            <a:r>
              <a:rPr lang="en-US" sz="2400" dirty="0" smtClean="0"/>
              <a:t> </a:t>
            </a:r>
            <a:r>
              <a:rPr lang="en-US" sz="2400" dirty="0"/>
              <a:t>(ii) the development of hypotheses or research questions and the identification of a theoretical perspective that will guide the process of data collection and results interpretation besides helping researcher focus and interpret historical occurrences as </a:t>
            </a:r>
            <a:r>
              <a:rPr lang="en-US" sz="2400" dirty="0" smtClean="0"/>
              <a:t>recorded.</a:t>
            </a:r>
            <a:br>
              <a:rPr lang="en-US" sz="2400" dirty="0" smtClean="0"/>
            </a:br>
            <a:r>
              <a:rPr lang="en-US" sz="2400" dirty="0" smtClean="0"/>
              <a:t>							Contd.</a:t>
            </a:r>
            <a:endParaRPr lang="en-US" sz="2400" dirty="0"/>
          </a:p>
        </p:txBody>
      </p:sp>
      <p:sp>
        <p:nvSpPr>
          <p:cNvPr id="3" name="Text Placeholder 2"/>
          <p:cNvSpPr>
            <a:spLocks noGrp="1"/>
          </p:cNvSpPr>
          <p:nvPr>
            <p:ph type="body" idx="1"/>
          </p:nvPr>
        </p:nvSpPr>
        <p:spPr>
          <a:xfrm>
            <a:off x="722313" y="304801"/>
            <a:ext cx="7772400" cy="533399"/>
          </a:xfrm>
        </p:spPr>
        <p:txBody>
          <a:bodyPr>
            <a:normAutofit/>
          </a:bodyPr>
          <a:lstStyle/>
          <a:p>
            <a:pPr algn="ctr"/>
            <a:r>
              <a:rPr lang="en-US" sz="2800" b="1" dirty="0" smtClean="0"/>
              <a:t>STAGES OF HISTORICAL RESEARCH</a:t>
            </a:r>
            <a:endParaRPr lang="en-US"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609600"/>
            <a:ext cx="7772400" cy="5715000"/>
          </a:xfrm>
        </p:spPr>
        <p:txBody>
          <a:bodyPr>
            <a:noAutofit/>
          </a:bodyPr>
          <a:lstStyle/>
          <a:p>
            <a:r>
              <a:rPr lang="en-US" sz="2400" dirty="0" smtClean="0"/>
              <a:t>(</a:t>
            </a:r>
            <a:r>
              <a:rPr lang="en-US" sz="2300" dirty="0" smtClean="0"/>
              <a:t>iii)   the data exploration and collection stage where it can be the most time-consuming and </a:t>
            </a:r>
            <a:r>
              <a:rPr lang="en-US" sz="2300" dirty="0" err="1" smtClean="0"/>
              <a:t>labour</a:t>
            </a:r>
            <a:r>
              <a:rPr lang="en-US" sz="2300" dirty="0" smtClean="0"/>
              <a:t>-intensive part as the research process is dependent on the subject of study and the accessibility of data sources</a:t>
            </a:r>
            <a:br>
              <a:rPr lang="en-US" sz="2300" dirty="0" smtClean="0"/>
            </a:br>
            <a:r>
              <a:rPr lang="en-US" sz="2300" dirty="0" smtClean="0"/>
              <a:t>(iv) the checking of facts, evaluation of the validity and reliability of data, and the analysis of evidence gathered from each source where the researcher evaluate the data and forms generalizations to accepts or rejects hypotheses or to answer research questions and forms conclusions; and </a:t>
            </a:r>
            <a:br>
              <a:rPr lang="en-US" sz="2300" dirty="0" smtClean="0"/>
            </a:br>
            <a:r>
              <a:rPr lang="en-US" sz="2300" dirty="0" smtClean="0"/>
              <a:t>(v) the writing of the report in which findings are described along with interpretations and provides detailed supportive evidence in </a:t>
            </a:r>
            <a:r>
              <a:rPr lang="en-US" sz="2300" dirty="0" err="1" smtClean="0"/>
              <a:t>defence</a:t>
            </a:r>
            <a:r>
              <a:rPr lang="en-US" sz="2300" dirty="0" smtClean="0"/>
              <a:t> of the conclusions made.</a:t>
            </a:r>
            <a:endParaRPr lang="en-US" sz="2300" dirty="0"/>
          </a:p>
        </p:txBody>
      </p:sp>
      <p:sp>
        <p:nvSpPr>
          <p:cNvPr id="3" name="Text Placeholder 2"/>
          <p:cNvSpPr>
            <a:spLocks noGrp="1"/>
          </p:cNvSpPr>
          <p:nvPr>
            <p:ph type="body" idx="1"/>
          </p:nvPr>
        </p:nvSpPr>
        <p:spPr>
          <a:xfrm>
            <a:off x="722313" y="381001"/>
            <a:ext cx="7772400" cy="152399"/>
          </a:xfrm>
        </p:spPr>
        <p:txBody>
          <a:bodyPr>
            <a:normAutofit fontScale="25000" lnSpcReduction="20000"/>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066800"/>
            <a:ext cx="7772400" cy="5638800"/>
          </a:xfrm>
        </p:spPr>
        <p:txBody>
          <a:bodyPr>
            <a:normAutofit fontScale="90000"/>
          </a:bodyPr>
          <a:lstStyle/>
          <a:p>
            <a:pPr>
              <a:lnSpc>
                <a:spcPct val="150000"/>
              </a:lnSpc>
            </a:pPr>
            <a:r>
              <a:rPr lang="en-US" sz="2700" dirty="0" smtClean="0"/>
              <a:t>Primary sources </a:t>
            </a:r>
            <a:r>
              <a:rPr lang="en-US" sz="2000" dirty="0" smtClean="0"/>
              <a:t/>
            </a:r>
            <a:br>
              <a:rPr lang="en-US" sz="2000" dirty="0" smtClean="0"/>
            </a:br>
            <a:r>
              <a:rPr lang="en-US" sz="2200" dirty="0" smtClean="0"/>
              <a:t>are first-person accounts that involve the oral or written testimony of eyewitnesses and these may include documents, letter, observational notes, photographs, recordings, diaries, journals, life histories, drawings, mementos and other relics.</a:t>
            </a:r>
            <a:br>
              <a:rPr lang="en-US" sz="2200" dirty="0" smtClean="0"/>
            </a:br>
            <a:r>
              <a:rPr lang="en-US" sz="2200" dirty="0" smtClean="0"/>
              <a:t> primary sources are usually original </a:t>
            </a:r>
            <a:r>
              <a:rPr lang="en-US" sz="2200" dirty="0" err="1" smtClean="0"/>
              <a:t>artefacts</a:t>
            </a:r>
            <a:r>
              <a:rPr lang="en-US" sz="2200" dirty="0" smtClean="0"/>
              <a:t>, documents and items related to the direct outcomes of an event or an experience. In general, primary sources are created at or very near the time of the historical event that is being described</a:t>
            </a:r>
            <a:r>
              <a:rPr lang="en-US" sz="2000" dirty="0" smtClean="0"/>
              <a:t>.</a:t>
            </a:r>
            <a:br>
              <a:rPr lang="en-US" sz="2000" dirty="0" smtClean="0"/>
            </a:br>
            <a:r>
              <a:rPr lang="en-US" sz="2000" dirty="0" smtClean="0"/>
              <a:t>							Contd.</a:t>
            </a:r>
            <a:endParaRPr lang="en-US" sz="2000" dirty="0"/>
          </a:p>
        </p:txBody>
      </p:sp>
      <p:sp>
        <p:nvSpPr>
          <p:cNvPr id="3" name="Text Placeholder 2"/>
          <p:cNvSpPr>
            <a:spLocks noGrp="1"/>
          </p:cNvSpPr>
          <p:nvPr>
            <p:ph type="body" idx="1"/>
          </p:nvPr>
        </p:nvSpPr>
        <p:spPr>
          <a:xfrm>
            <a:off x="722313" y="304801"/>
            <a:ext cx="7772400" cy="380999"/>
          </a:xfrm>
        </p:spPr>
        <p:txBody>
          <a:bodyPr>
            <a:noAutofit/>
          </a:bodyPr>
          <a:lstStyle/>
          <a:p>
            <a:pPr algn="ctr"/>
            <a:r>
              <a:rPr lang="en-US" sz="2400" b="1" dirty="0" smtClean="0"/>
              <a:t>SOURCES OF HISTORICAL RESEARCH</a:t>
            </a:r>
            <a:endParaRPr lang="en-US" sz="2400" b="1" dirty="0"/>
          </a:p>
        </p:txBody>
      </p:sp>
    </p:spTree>
  </p:cSld>
  <p:clrMapOvr>
    <a:masterClrMapping/>
  </p:clrMapOvr>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TotalTime>
  <Words>724</Words>
  <Application>Microsoft Office PowerPoint</Application>
  <PresentationFormat>On-screen Show (4:3)</PresentationFormat>
  <Paragraphs>37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vt:lpstr>
      <vt:lpstr>1. Descriptive vs. Analytic         2. Applied vs. Fundamental            3. Quantitative vs. Qualitative       4. Conceptual vs. Empirical</vt:lpstr>
      <vt:lpstr> Historical research can be defined as the process of investigating past events systematically to provide an account of happenings in the past. It is not simply the accumulation of dates and facts or even just a description of past happenings but is a flowing and dynamic explanation or description of past events which include an interpretation of these events in an effort to recapture implications, personalities and ideas that have influenced these events. It attempts to methodically recaptures the complex nuances, people, meanings, events and even ideas of the past that have impacted and shaped the present. </vt:lpstr>
      <vt:lpstr>The purpose of historical research is to verify and explain history of any area of human activities, subjects or events by means of scientific processes.</vt:lpstr>
      <vt:lpstr> in order to justify historical descriptions as true in a correspondence sense, there are four assumptions that need to be considered,              (i) the world exist and has existed independent of any beliefs about it;  (ii) perceptions give an accurate impression of reality under certain conditions; (iii) reality is structured according to most of the concepts by which it is described;  (iv) people’s rule of inference are reliable means of arriving at new truths about reality</vt:lpstr>
      <vt:lpstr>(i)     to reveal or uncover the unknown (ii)    to answer questions which have yet been answered (iii)   to search and identity the relationship of past happenings and           their links with the present  (iv)  to record and assess past activities and achievements of            individuals, agencies and institutions (v)     to assist in the understanding of human culture  (VI)  the most time- honoured justification for doing historical                research is that people can learn from the past. (VII) it also encourages interdisciplinary inquiry and understanding.          On top of that, it is intellectually enriching and challenging as             historical research often ask the thought- provoking question of ‘why’.  (VIII) historical research is fun because there are no other disciplines that              allow one to poke their noses into the concerns of others and then            label it as serious academic work </vt:lpstr>
      <vt:lpstr>(i) the identification of a researchable phenomenon that involves reading relevant literature, listening to current views about the phenomenon and reflecting on the researcher’s interest before choosing a specific time period, person, phenomena or era related to the focus of the study.  (ii) the development of hypotheses or research questions and the identification of a theoretical perspective that will guide the process of data collection and results interpretation besides helping researcher focus and interpret historical occurrences as recorded.        Contd.</vt:lpstr>
      <vt:lpstr>(iii)   the data exploration and collection stage where it can be the most time-consuming and labour-intensive part as the research process is dependent on the subject of study and the accessibility of data sources (iv) the checking of facts, evaluation of the validity and reliability of data, and the analysis of evidence gathered from each source where the researcher evaluate the data and forms generalizations to accepts or rejects hypotheses or to answer research questions and forms conclusions; and  (v) the writing of the report in which findings are described along with interpretations and provides detailed supportive evidence in defence of the conclusions made.</vt:lpstr>
      <vt:lpstr>Primary sources  are first-person accounts that involve the oral or written testimony of eyewitnesses and these may include documents, letter, observational notes, photographs, recordings, diaries, journals, life histories, drawings, mementos and other relics.  primary sources are usually original artefacts, documents and items related to the direct outcomes of an event or an experience. In general, primary sources are created at or very near the time of the historical event that is being described.        Contd.</vt:lpstr>
      <vt:lpstr> secondary sources are account descriptions of persons who are not eyewitnesses of the event or who did not personally know the person being studied . They are from people who are not immediately present at the time of the event and these are referred to as second-hand or hearsay accounts of someone, some happenings or some development  Secondary sources can be in form of biographies, scholarly articles, popular books, reference books, textbooks, court records, lab information, encyclopedias, newspaper articles and even obituary notices </vt:lpstr>
      <vt:lpstr>There are generally four approaches to historical research and these all utilize primary sources as their chief database.  (i) qualitative approach  also known as history by quotation, where the search for a story construed from a range of printed or written evidence and the resultant history is arranged chronologically and presented as a factual tale and the sources range from manuscripts (such as account books, school records, marginalia, letters, diaries and memoirs) to imprints (such as textbooks, journals, and other books of the period under consideration)         CONTD. </vt:lpstr>
      <vt:lpstr> (ii) quantitative approach where researchers intentionally look for evidence that lends itself to be quantifiable and is thus presumed to have superior validity and generalizability with the assumption that broader questions can then be addressed more authoritatively.                        CONTD.</vt:lpstr>
      <vt:lpstr>(iii) content analysis where the text itself is the object of scrutiny that uses published works as its data and subjects them to careful analyses that ordinarily include both the qualitative and quantitative aspects.         CONTD.</vt:lpstr>
      <vt:lpstr>(iv) oral history which focuses on living memory where researchers gather personal recollections of events from living individuals via audio and video recording that gives respondents a natural and effective environment to provide a reciprocal interchange between them and the researchers.</vt:lpstr>
      <vt:lpstr>The validity of historical research can be established through external criticism while its reliability is determined via internal criticism. External and internal criticisms are essential to ascertain the quality of the data that will in turn affect the quality of the depth of interpretations and analyses since the rigorous examinations of the internal and external value of the data will ensure valid and reliable information as well as viable historical analyses .</vt:lpstr>
      <vt:lpstr>The primary concern of external criticism is the genuineness of resource materials. It is extremely crucial for researchers to evaluate their sources with great care, or even get verification from experts, to ensure that sources are authentic to avoid frauds, hoaxes and forgeries as these are not uncommon and can prove to be problematic. </vt:lpstr>
      <vt:lpstr>On the other hand, for researchers to determine the reliability of a source using internal criticism, the trustworthiness of the source is questioned, such as the author’s perceptions and biases of the  phenomena, and whether the author is reporting from intimate knowledge or from other’s description of the event. It is cautioned that researchers to be vigilant in including both positive and negative criticism of all data sources which includes missing accounts, lack of relevant viewpoints and the persons involved in the event. </vt:lpstr>
      <vt:lpstr>1. When was the source, written or unwritten, produced (date)? 2. Where was it produced (localization)? 3. By whom was it produced (authorship)? 4. From what pre-existing material was it produced (analysis)? 5. In what original form was it produced (integrity)? 6. What is the evidential value of its contents (credibility)? The first four are known as higher criticism the fifth , lower criticism ; and, together, external criticism. The sixth and final inquiry about a source is called internal criticism. Together, this inquiry is known as source criticism.</vt:lpstr>
      <vt:lpstr>STRENGTHS: One of the strengths of historical research is that it provides people with possible instead of probable understandings and the ability to take precautions rather than control possible future because direct applications of the past to the present can distort events and lead to erroneous conclusions.      The unobtrusive nature of historical research can also be viewed as an advantage since the research enterprise itself cannot affect its subject matter.                          CONTD.                 </vt:lpstr>
      <vt:lpstr>the main limitation of historical research is that the past can only be revealed in as much as the manner in which it is still present today, causing important problems of validity . This is because researchers’ primary interests in the testing of their theories, rather than in the analysis of crucial social events, will lead them to favour other methodologies whereby data can be generated. Besides that, primary sources are more difficult to identify as the material title may not correspond with its content and may be unavailable since it may be impossible to localize the sources or they may not have been registered and stated in the inventory list yet. Often, it is also impossible to triangulate findings because the contemporary witnesses are no longer living and there are no other sources of information to the given issue.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nn</dc:title>
  <dc:creator>mmjoshi</dc:creator>
  <cp:lastModifiedBy>mmjoshi</cp:lastModifiedBy>
  <cp:revision>34</cp:revision>
  <dcterms:created xsi:type="dcterms:W3CDTF">2019-11-27T08:23:10Z</dcterms:created>
  <dcterms:modified xsi:type="dcterms:W3CDTF">2019-12-17T06:50:02Z</dcterms:modified>
</cp:coreProperties>
</file>