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9C717C6E-C285-4BBB-AE54-D532CBB89927}" type="datetimeFigureOut">
              <a:rPr lang="en-US"/>
              <a:pPr>
                <a:defRPr/>
              </a:pPr>
              <a:t>4/18/2020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3069144-4E57-4E95-B698-5E49A15AC3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334F65C-B55E-42FC-8098-70BCC20569A9}" type="datetimeFigureOut">
              <a:rPr lang="en-US"/>
              <a:pPr>
                <a:defRPr/>
              </a:pPr>
              <a:t>4/18/2020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5FE2591-2B4A-49BE-AA2B-858630C6CB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B448712-3294-47E8-A20E-9A404D6960EC}" type="datetimeFigureOut">
              <a:rPr lang="en-US"/>
              <a:pPr>
                <a:defRPr/>
              </a:pPr>
              <a:t>4/18/2020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6BDB391-B2B0-4F43-B2E6-3FCE23D1733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53BBBAEF-42C5-4125-B635-C6DD6D603710}" type="datetimeFigureOut">
              <a:rPr lang="en-US"/>
              <a:pPr>
                <a:defRPr/>
              </a:pPr>
              <a:t>4/18/2020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AA74579-B43F-4728-B158-3E1B5E6F13E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07C6E97-AD93-4B6E-B81C-6D5171CEDE8A}" type="datetimeFigureOut">
              <a:rPr lang="en-US"/>
              <a:pPr>
                <a:defRPr/>
              </a:pPr>
              <a:t>4/18/2020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142557C-9827-4406-AF3A-C25498362E8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B4E040B9-D540-4460-9291-2E161C208954}" type="datetimeFigureOut">
              <a:rPr lang="en-US"/>
              <a:pPr>
                <a:defRPr/>
              </a:pPr>
              <a:t>4/18/2020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EC0BE05-8B08-4211-82CC-192B995796E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821B090-6ABE-41ED-9B61-2D4AE20D3EC0}" type="datetimeFigureOut">
              <a:rPr lang="en-US"/>
              <a:pPr>
                <a:defRPr/>
              </a:pPr>
              <a:t>4/18/2020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B0C3725-142B-4623-A1A4-043F5DD725C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3CCE2F29-4FDA-4859-A29F-710F7B6DB93E}" type="datetimeFigureOut">
              <a:rPr lang="en-US"/>
              <a:pPr>
                <a:defRPr/>
              </a:pPr>
              <a:t>4/18/2020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FFBEF24A-0D21-4B0F-8F03-26E9C384EB3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85EB452-9E90-40B8-ABEC-69B38EC72685}" type="datetimeFigureOut">
              <a:rPr lang="en-US"/>
              <a:pPr>
                <a:defRPr/>
              </a:pPr>
              <a:t>4/18/2020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23C6CBD-0881-4D87-8ED4-F1CE2D63AE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661F419-0699-41ED-A1EA-851A506D9B6D}" type="datetimeFigureOut">
              <a:rPr lang="en-US"/>
              <a:pPr>
                <a:defRPr/>
              </a:pPr>
              <a:t>4/18/2020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5D1246A-81FD-4E07-9402-D16F49A66D7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E710CBF-0542-4819-A7B2-D82D382EDC51}" type="datetimeFigureOut">
              <a:rPr lang="en-US"/>
              <a:pPr>
                <a:defRPr/>
              </a:pPr>
              <a:t>4/18/2020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29C4E6EB-33B9-4CCD-8BB3-4315F1C67E1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9FF5C888-2294-48D9-8550-E3D03C85330C}" type="datetimeFigureOut">
              <a:rPr lang="en-US"/>
              <a:pPr>
                <a:defRPr/>
              </a:pPr>
              <a:t>4/18/2020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3983D4E8-A775-47FB-8A08-48CEB6B58A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Measurement Scales-SPSS</a:t>
            </a:r>
            <a:endParaRPr lang="en-US" dirty="0"/>
          </a:p>
        </p:txBody>
      </p:sp>
      <p:sp>
        <p:nvSpPr>
          <p:cNvPr id="9219" name="Subtitle 2"/>
          <p:cNvSpPr>
            <a:spLocks noGrp="1"/>
          </p:cNvSpPr>
          <p:nvPr>
            <p:ph type="subTitle" idx="1"/>
          </p:nvPr>
        </p:nvSpPr>
        <p:spPr>
          <a:xfrm>
            <a:off x="685800" y="3611563"/>
            <a:ext cx="7772400" cy="1200150"/>
          </a:xfrm>
        </p:spPr>
        <p:txBody>
          <a:bodyPr/>
          <a:lstStyle/>
          <a:p>
            <a:pPr marR="0"/>
            <a:r>
              <a:rPr lang="en-US" dirty="0" smtClean="0"/>
              <a:t>Foundation for data entry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algn="just"/>
            <a:r>
              <a:rPr lang="en-US" dirty="0" smtClean="0">
                <a:latin typeface="Segoe Print" pitchFamily="2" charset="0"/>
              </a:rPr>
              <a:t>For accurate statistical analysis and data description it is necessary to select the correct  scale from Measure Column.</a:t>
            </a:r>
          </a:p>
          <a:p>
            <a:pPr algn="just"/>
            <a:r>
              <a:rPr lang="en-US" dirty="0" smtClean="0">
                <a:latin typeface="Segoe Print" pitchFamily="2" charset="0"/>
              </a:rPr>
              <a:t>In SPSS three options are available these are</a:t>
            </a:r>
          </a:p>
          <a:p>
            <a:pPr algn="just">
              <a:buFont typeface="Wingdings" pitchFamily="2" charset="2"/>
              <a:buChar char="q"/>
            </a:pPr>
            <a:r>
              <a:rPr lang="en-US" dirty="0" smtClean="0">
                <a:latin typeface="Segoe Print" pitchFamily="2" charset="0"/>
              </a:rPr>
              <a:t> Scale</a:t>
            </a:r>
          </a:p>
          <a:p>
            <a:pPr algn="just">
              <a:buFont typeface="Wingdings" pitchFamily="2" charset="2"/>
              <a:buChar char="q"/>
            </a:pPr>
            <a:r>
              <a:rPr lang="en-US" dirty="0" smtClean="0">
                <a:latin typeface="Segoe Print" pitchFamily="2" charset="0"/>
              </a:rPr>
              <a:t>Nominal</a:t>
            </a:r>
          </a:p>
          <a:p>
            <a:pPr algn="just">
              <a:buFont typeface="Wingdings" pitchFamily="2" charset="2"/>
              <a:buChar char="q"/>
            </a:pPr>
            <a:r>
              <a:rPr lang="en-US" dirty="0" smtClean="0">
                <a:latin typeface="Segoe Print" pitchFamily="2" charset="0"/>
              </a:rPr>
              <a:t>Ordinal</a:t>
            </a:r>
          </a:p>
          <a:p>
            <a:endParaRPr lang="en-US" dirty="0" smtClean="0"/>
          </a:p>
          <a:p>
            <a:pPr>
              <a:buFont typeface="Wingdings 3" pitchFamily="18" charset="2"/>
              <a:buNone/>
            </a:pPr>
            <a:endParaRPr lang="en-US" dirty="0" smtClean="0"/>
          </a:p>
        </p:txBody>
      </p:sp>
      <p:sp>
        <p:nvSpPr>
          <p:cNvPr id="2" name="Title 1"/>
          <p:cNvSpPr>
            <a:spLocks noGrp="1"/>
          </p:cNvSpPr>
          <p:nvPr>
            <p:ph type="title"/>
          </p:nvPr>
        </p:nvSpPr>
        <p:spPr/>
        <p:txBody>
          <a:bodyPr/>
          <a:lstStyle/>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algn="just"/>
            <a:r>
              <a:rPr lang="en-US" dirty="0" smtClean="0">
                <a:latin typeface="Segoe Print" pitchFamily="2" charset="0"/>
              </a:rPr>
              <a:t>It is a measure that is used for assigning numeric values to objects in order to label them. These are merely for identification and don’t have any intrinsic order. </a:t>
            </a:r>
            <a:r>
              <a:rPr lang="en-US" dirty="0" smtClean="0">
                <a:latin typeface="Segoe Print" pitchFamily="2" charset="0"/>
              </a:rPr>
              <a:t> </a:t>
            </a:r>
            <a:r>
              <a:rPr lang="en-US" dirty="0" smtClean="0">
                <a:latin typeface="Segoe Print" pitchFamily="2" charset="0"/>
              </a:rPr>
              <a:t>These are used for categorization and for other statistical procedures . </a:t>
            </a:r>
            <a:endParaRPr lang="en-US" dirty="0" smtClean="0">
              <a:latin typeface="Segoe Print" pitchFamily="2" charset="0"/>
            </a:endParaRPr>
          </a:p>
          <a:p>
            <a:pPr algn="just"/>
            <a:r>
              <a:rPr lang="en-US" dirty="0" smtClean="0">
                <a:latin typeface="Segoe Print" pitchFamily="2" charset="0"/>
              </a:rPr>
              <a:t>Examples </a:t>
            </a:r>
            <a:r>
              <a:rPr lang="en-US" dirty="0" smtClean="0">
                <a:latin typeface="Segoe Print" pitchFamily="2" charset="0"/>
              </a:rPr>
              <a:t>can be classification on the basis of  gender, occupation, martial status etc. Hence , it provides convenient ways of keeping track of people, objects and events. </a:t>
            </a:r>
          </a:p>
        </p:txBody>
      </p:sp>
      <p:sp>
        <p:nvSpPr>
          <p:cNvPr id="2" name="Title 1"/>
          <p:cNvSpPr>
            <a:spLocks noGrp="1"/>
          </p:cNvSpPr>
          <p:nvPr>
            <p:ph type="title"/>
          </p:nvPr>
        </p:nvSpPr>
        <p:spPr/>
        <p:txBody>
          <a:bodyPr/>
          <a:lstStyle/>
          <a:p>
            <a:pPr algn="ctr" fontAlgn="auto">
              <a:spcAft>
                <a:spcPts val="0"/>
              </a:spcAft>
              <a:defRPr/>
            </a:pPr>
            <a:r>
              <a:rPr lang="en-US" dirty="0" smtClean="0"/>
              <a:t> Nominal Scale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86400"/>
          </a:xfrm>
        </p:spPr>
        <p:txBody>
          <a:bodyPr/>
          <a:lstStyle/>
          <a:p>
            <a:pPr algn="just"/>
            <a:r>
              <a:rPr lang="en-US" dirty="0" smtClean="0">
                <a:latin typeface="Segoe Print" pitchFamily="2" charset="0"/>
                <a:cs typeface="Kokila" pitchFamily="34" charset="0"/>
              </a:rPr>
              <a:t>The ordinal scale places objects or events in order. Hence, it helps to arrange the object in the highest or lowest order. The use of ordinal scale implies a statement of greater than or less than without being denoting to show how much greater than or less than. It includes variables which are measured on </a:t>
            </a:r>
            <a:r>
              <a:rPr lang="en-US" dirty="0" err="1" smtClean="0">
                <a:latin typeface="Segoe Print" pitchFamily="2" charset="0"/>
                <a:cs typeface="Kokila" pitchFamily="34" charset="0"/>
              </a:rPr>
              <a:t>likert</a:t>
            </a:r>
            <a:r>
              <a:rPr lang="en-US" dirty="0" smtClean="0">
                <a:latin typeface="Segoe Print" pitchFamily="2" charset="0"/>
                <a:cs typeface="Kokila" pitchFamily="34" charset="0"/>
              </a:rPr>
              <a:t> scale or semantic differential scale. </a:t>
            </a:r>
            <a:endParaRPr lang="en-US" dirty="0" smtClean="0">
              <a:latin typeface="Segoe Print" pitchFamily="2" charset="0"/>
              <a:cs typeface="Kokila" pitchFamily="34" charset="0"/>
            </a:endParaRPr>
          </a:p>
          <a:p>
            <a:pPr algn="just"/>
            <a:r>
              <a:rPr lang="en-US" dirty="0" smtClean="0">
                <a:latin typeface="Segoe Print" pitchFamily="2" charset="0"/>
                <a:cs typeface="Kokila" pitchFamily="34" charset="0"/>
              </a:rPr>
              <a:t>For </a:t>
            </a:r>
            <a:r>
              <a:rPr lang="en-US" dirty="0" smtClean="0">
                <a:latin typeface="Segoe Print" pitchFamily="2" charset="0"/>
                <a:cs typeface="Kokila" pitchFamily="34" charset="0"/>
              </a:rPr>
              <a:t>example in case of data collected about education, you can set an order  from the lowest to the highest by assigning 1 to illiterate, 2 to primary education, 3 to secondary education, so on and so forth. </a:t>
            </a:r>
            <a:endParaRPr lang="en-US" dirty="0">
              <a:latin typeface="Segoe Print" pitchFamily="2" charset="0"/>
              <a:cs typeface="Kokila" pitchFamily="34" charset="0"/>
            </a:endParaRPr>
          </a:p>
        </p:txBody>
      </p:sp>
      <p:sp>
        <p:nvSpPr>
          <p:cNvPr id="3" name="Title 2"/>
          <p:cNvSpPr>
            <a:spLocks noGrp="1"/>
          </p:cNvSpPr>
          <p:nvPr>
            <p:ph type="title"/>
          </p:nvPr>
        </p:nvSpPr>
        <p:spPr/>
        <p:txBody>
          <a:bodyPr/>
          <a:lstStyle/>
          <a:p>
            <a:pPr algn="ctr"/>
            <a:r>
              <a:rPr lang="en-US" dirty="0" smtClean="0"/>
              <a:t>Ordinal Scale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pPr algn="just"/>
            <a:r>
              <a:rPr lang="en-US" dirty="0" smtClean="0">
                <a:latin typeface="Segoe Print" pitchFamily="2" charset="0"/>
              </a:rPr>
              <a:t>It measures have intrinsic numeric meaning that is used for typical mathematical computations. It is default for numeric variables. </a:t>
            </a:r>
          </a:p>
          <a:p>
            <a:pPr algn="just">
              <a:buNone/>
            </a:pPr>
            <a:r>
              <a:rPr lang="en-US" dirty="0" smtClean="0">
                <a:latin typeface="Segoe Print" pitchFamily="2" charset="0"/>
              </a:rPr>
              <a:t>So, it includes both the Interval and Ratio Scale.</a:t>
            </a:r>
          </a:p>
          <a:p>
            <a:pPr algn="just">
              <a:buFont typeface="Wingdings" pitchFamily="2" charset="2"/>
              <a:buChar char="q"/>
            </a:pPr>
            <a:r>
              <a:rPr lang="en-US" dirty="0" smtClean="0">
                <a:latin typeface="Segoe Print" pitchFamily="2" charset="0"/>
              </a:rPr>
              <a:t>Interval Scale is a ordered scale in which the difference between measurements is a meaning quantity but it does not have any true zero point.  The best example to quote here is centigrade temperature increase in 30 degree to 40 degree is same as increase from 80 degree to 90 degree</a:t>
            </a:r>
            <a:r>
              <a:rPr lang="en-US" dirty="0" smtClean="0">
                <a:latin typeface="Segoe Print" pitchFamily="2" charset="0"/>
              </a:rPr>
              <a:t>.</a:t>
            </a:r>
            <a:endParaRPr lang="en-US" dirty="0" smtClean="0">
              <a:latin typeface="Segoe Print" pitchFamily="2" charset="0"/>
            </a:endParaRPr>
          </a:p>
        </p:txBody>
      </p:sp>
      <p:sp>
        <p:nvSpPr>
          <p:cNvPr id="3" name="Title 2"/>
          <p:cNvSpPr>
            <a:spLocks noGrp="1"/>
          </p:cNvSpPr>
          <p:nvPr>
            <p:ph type="title"/>
          </p:nvPr>
        </p:nvSpPr>
        <p:spPr/>
        <p:txBody>
          <a:bodyPr/>
          <a:lstStyle/>
          <a:p>
            <a:r>
              <a:rPr lang="en-US" dirty="0" smtClean="0"/>
              <a:t>                    Scale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Segoe Print" pitchFamily="2" charset="0"/>
              </a:rPr>
              <a:t>Ratio Scale- These are more advance than interval scales as they have an absolute or true zero of measurement. Hence, it is ordered scale in which difference between the measurements involves a true zero point.  For example, height, weight, length, distance etc.</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077200" cy="4302760"/>
        </p:xfrm>
        <a:graphic>
          <a:graphicData uri="http://schemas.openxmlformats.org/drawingml/2006/table">
            <a:tbl>
              <a:tblPr firstRow="1" bandRow="1">
                <a:tableStyleId>{5C22544A-7EE6-4342-B048-85BDC9FD1C3A}</a:tableStyleId>
              </a:tblPr>
              <a:tblGrid>
                <a:gridCol w="2019300"/>
                <a:gridCol w="2019300"/>
                <a:gridCol w="2019300"/>
                <a:gridCol w="2019300"/>
              </a:tblGrid>
              <a:tr h="370840">
                <a:tc>
                  <a:txBody>
                    <a:bodyPr/>
                    <a:lstStyle/>
                    <a:p>
                      <a:r>
                        <a:rPr lang="en-US" sz="1800" dirty="0" smtClean="0">
                          <a:latin typeface="Segoe Print" pitchFamily="2" charset="0"/>
                        </a:rPr>
                        <a:t>Nominal Scale</a:t>
                      </a:r>
                      <a:endParaRPr lang="en-US" sz="1800" dirty="0">
                        <a:latin typeface="Segoe Print" pitchFamily="2" charset="0"/>
                      </a:endParaRPr>
                    </a:p>
                  </a:txBody>
                  <a:tcPr/>
                </a:tc>
                <a:tc>
                  <a:txBody>
                    <a:bodyPr/>
                    <a:lstStyle/>
                    <a:p>
                      <a:r>
                        <a:rPr lang="en-US" sz="1800" dirty="0" smtClean="0">
                          <a:latin typeface="Segoe Print" pitchFamily="2" charset="0"/>
                        </a:rPr>
                        <a:t>Ordinal Scale</a:t>
                      </a:r>
                      <a:endParaRPr lang="en-US" sz="1800" dirty="0">
                        <a:latin typeface="Segoe Print" pitchFamily="2" charset="0"/>
                      </a:endParaRPr>
                    </a:p>
                  </a:txBody>
                  <a:tcPr/>
                </a:tc>
                <a:tc>
                  <a:txBody>
                    <a:bodyPr/>
                    <a:lstStyle/>
                    <a:p>
                      <a:r>
                        <a:rPr lang="en-US" sz="1800" dirty="0" smtClean="0">
                          <a:latin typeface="Segoe Print" pitchFamily="2" charset="0"/>
                        </a:rPr>
                        <a:t>Ratio</a:t>
                      </a:r>
                      <a:r>
                        <a:rPr lang="en-US" sz="1800" baseline="0" dirty="0" smtClean="0">
                          <a:latin typeface="Segoe Print" pitchFamily="2" charset="0"/>
                        </a:rPr>
                        <a:t> Scale</a:t>
                      </a:r>
                      <a:endParaRPr lang="en-US" sz="1800" dirty="0">
                        <a:latin typeface="Segoe Print" pitchFamily="2" charset="0"/>
                      </a:endParaRPr>
                    </a:p>
                  </a:txBody>
                  <a:tcPr/>
                </a:tc>
                <a:tc>
                  <a:txBody>
                    <a:bodyPr/>
                    <a:lstStyle/>
                    <a:p>
                      <a:r>
                        <a:rPr lang="en-US" sz="1800" dirty="0" smtClean="0">
                          <a:latin typeface="Segoe Print" pitchFamily="2" charset="0"/>
                        </a:rPr>
                        <a:t>Interval scale</a:t>
                      </a:r>
                      <a:endParaRPr lang="en-US" sz="1800" dirty="0">
                        <a:latin typeface="Segoe Print" pitchFamily="2" charset="0"/>
                      </a:endParaRPr>
                    </a:p>
                  </a:txBody>
                  <a:tcPr/>
                </a:tc>
              </a:tr>
              <a:tr h="370840">
                <a:tc>
                  <a:txBody>
                    <a:bodyPr/>
                    <a:lstStyle/>
                    <a:p>
                      <a:r>
                        <a:rPr lang="en-US" sz="1800" dirty="0" smtClean="0">
                          <a:latin typeface="Segoe Print" pitchFamily="2" charset="0"/>
                        </a:rPr>
                        <a:t>Chi-square Likelihood</a:t>
                      </a:r>
                      <a:r>
                        <a:rPr lang="en-US" sz="1800" baseline="0" dirty="0" smtClean="0">
                          <a:latin typeface="Segoe Print" pitchFamily="2" charset="0"/>
                        </a:rPr>
                        <a:t> Ratio, Good man and </a:t>
                      </a:r>
                      <a:r>
                        <a:rPr lang="en-US" sz="1800" baseline="0" dirty="0" err="1" smtClean="0">
                          <a:latin typeface="Segoe Print" pitchFamily="2" charset="0"/>
                        </a:rPr>
                        <a:t>Kruskal</a:t>
                      </a:r>
                      <a:r>
                        <a:rPr lang="en-US" sz="1800" baseline="0" dirty="0" smtClean="0">
                          <a:latin typeface="Segoe Print" pitchFamily="2" charset="0"/>
                        </a:rPr>
                        <a:t> tau, Binomial Cochran</a:t>
                      </a:r>
                      <a:endParaRPr lang="en-US" sz="1800" dirty="0">
                        <a:latin typeface="Segoe Print" pitchFamily="2" charset="0"/>
                      </a:endParaRPr>
                    </a:p>
                  </a:txBody>
                  <a:tcPr/>
                </a:tc>
                <a:tc>
                  <a:txBody>
                    <a:bodyPr/>
                    <a:lstStyle/>
                    <a:p>
                      <a:r>
                        <a:rPr lang="en-US" sz="1800" dirty="0" smtClean="0">
                          <a:latin typeface="Segoe Print" pitchFamily="2" charset="0"/>
                        </a:rPr>
                        <a:t>Median, Interquartile, Friedman</a:t>
                      </a:r>
                      <a:r>
                        <a:rPr lang="en-US" sz="1800" baseline="0" dirty="0" smtClean="0">
                          <a:latin typeface="Segoe Print" pitchFamily="2" charset="0"/>
                        </a:rPr>
                        <a:t> Two Way ANOVA, Kendall Co-efficient of concordance, spearman’s Rank Correlation</a:t>
                      </a:r>
                      <a:endParaRPr lang="en-US" sz="1800" dirty="0">
                        <a:latin typeface="Segoe Print" pitchFamily="2" charset="0"/>
                      </a:endParaRPr>
                    </a:p>
                  </a:txBody>
                  <a:tcPr/>
                </a:tc>
                <a:tc>
                  <a:txBody>
                    <a:bodyPr/>
                    <a:lstStyle/>
                    <a:p>
                      <a:r>
                        <a:rPr lang="en-US" sz="1800" dirty="0" smtClean="0">
                          <a:latin typeface="Segoe Print" pitchFamily="2" charset="0"/>
                        </a:rPr>
                        <a:t>Coefficient of variation CFVAR=SD/M</a:t>
                      </a:r>
                      <a:endParaRPr lang="en-US" sz="1800" dirty="0">
                        <a:latin typeface="Segoe Print" pitchFamily="2" charset="0"/>
                      </a:endParaRPr>
                    </a:p>
                  </a:txBody>
                  <a:tcPr/>
                </a:tc>
                <a:tc>
                  <a:txBody>
                    <a:bodyPr/>
                    <a:lstStyle/>
                    <a:p>
                      <a:r>
                        <a:rPr lang="en-US" sz="1800" dirty="0" smtClean="0">
                          <a:latin typeface="Segoe Print" pitchFamily="2" charset="0"/>
                        </a:rPr>
                        <a:t>Mean, standard deviation, Pearson Product-moment</a:t>
                      </a:r>
                      <a:r>
                        <a:rPr lang="en-US" sz="1800" baseline="0" dirty="0" smtClean="0">
                          <a:latin typeface="Segoe Print" pitchFamily="2" charset="0"/>
                        </a:rPr>
                        <a:t> correlation, t-test, Analysis of variation(ANOVA), MANOVA, Factor Analysis, regression Analysis, Multiple correlation</a:t>
                      </a:r>
                      <a:endParaRPr lang="en-US" sz="1800" dirty="0">
                        <a:latin typeface="Segoe Print" pitchFamily="2" charset="0"/>
                      </a:endParaRPr>
                    </a:p>
                  </a:txBody>
                  <a:tcPr/>
                </a:tc>
              </a:tr>
            </a:tbl>
          </a:graphicData>
        </a:graphic>
      </p:graphicFrame>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66</TotalTime>
  <Words>428</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Measurement Scales-SPSS</vt:lpstr>
      <vt:lpstr>Slide 2</vt:lpstr>
      <vt:lpstr> Nominal Scale</vt:lpstr>
      <vt:lpstr>Ordinal Scale</vt:lpstr>
      <vt:lpstr>                    Scale</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Scales-SPSS</dc:title>
  <dc:creator>Dr. Manjari Agarwal</dc:creator>
  <cp:lastModifiedBy>admin</cp:lastModifiedBy>
  <cp:revision>23</cp:revision>
  <dcterms:created xsi:type="dcterms:W3CDTF">2006-08-16T00:00:00Z</dcterms:created>
  <dcterms:modified xsi:type="dcterms:W3CDTF">2020-04-18T05:59:57Z</dcterms:modified>
</cp:coreProperties>
</file>