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79" r:id="rId4"/>
    <p:sldId id="258" r:id="rId5"/>
    <p:sldId id="268" r:id="rId6"/>
    <p:sldId id="278" r:id="rId7"/>
    <p:sldId id="269" r:id="rId8"/>
    <p:sldId id="259" r:id="rId9"/>
    <p:sldId id="260" r:id="rId10"/>
    <p:sldId id="276" r:id="rId11"/>
    <p:sldId id="270" r:id="rId12"/>
    <p:sldId id="267" r:id="rId13"/>
    <p:sldId id="280"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5" d="100"/>
          <a:sy n="65" d="100"/>
        </p:scale>
        <p:origin x="-1440" y="-108"/>
      </p:cViewPr>
      <p:guideLst>
        <p:guide orient="horz" pos="2160"/>
        <p:guide pos="2880"/>
      </p:guideLst>
    </p:cSldViewPr>
  </p:slideViewPr>
  <p:outlineViewPr>
    <p:cViewPr>
      <p:scale>
        <a:sx n="33" d="100"/>
        <a:sy n="33" d="100"/>
      </p:scale>
      <p:origin x="48" y="3096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FABB6F-153A-40B8-A7B9-9B40895C6FD9}" type="datetimeFigureOut">
              <a:rPr lang="en-US" smtClean="0"/>
              <a:pPr/>
              <a:t>4/17/2020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308331-9E5A-4F5A-8398-9ED8AC990AF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308331-9E5A-4F5A-8398-9ED8AC990AF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308331-9E5A-4F5A-8398-9ED8AC990AFF}"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4/17/2020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4/17/2020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4/17/2020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4/17/2020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I </a:t>
            </a:r>
            <a:endParaRPr lang="en-IN" dirty="0"/>
          </a:p>
        </p:txBody>
      </p:sp>
      <p:sp>
        <p:nvSpPr>
          <p:cNvPr id="3" name="Subtitle 2"/>
          <p:cNvSpPr>
            <a:spLocks noGrp="1"/>
          </p:cNvSpPr>
          <p:nvPr>
            <p:ph type="subTitle" idx="1"/>
          </p:nvPr>
        </p:nvSpPr>
        <p:spPr/>
        <p:txBody>
          <a:bodyPr>
            <a:normAutofit/>
          </a:bodyPr>
          <a:lstStyle/>
          <a:p>
            <a:r>
              <a:rPr lang="en-IN" sz="4300" b="1" dirty="0" smtClean="0">
                <a:solidFill>
                  <a:schemeClr val="tx1"/>
                </a:solidFill>
                <a:latin typeface="Times New Roman" pitchFamily="18" charset="0"/>
                <a:cs typeface="Times New Roman" pitchFamily="18" charset="0"/>
              </a:rPr>
              <a:t>Introduction to SPSS</a:t>
            </a:r>
          </a:p>
          <a:p>
            <a:endParaRPr lang="en-IN" dirty="0"/>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latin typeface="Times New Roman" pitchFamily="18" charset="0"/>
                <a:cs typeface="Times New Roman" pitchFamily="18" charset="0"/>
              </a:rPr>
              <a:t>The proprietary output can be exported to text or Microsoft Word, PDF, Excel, and other formats. </a:t>
            </a:r>
          </a:p>
          <a:p>
            <a:pPr algn="just"/>
            <a:r>
              <a:rPr lang="en-IN" dirty="0" smtClean="0">
                <a:latin typeface="Times New Roman" pitchFamily="18" charset="0"/>
                <a:cs typeface="Times New Roman" pitchFamily="18" charset="0"/>
              </a:rPr>
              <a:t>Alternatively, output can be captured as data (using the OMS command), as text, tab-delimited text, PDF, XLS,  HTML, XML, SPSS dataset or a variety of graphic image formats (JPEG, PNG, BMP and EMF).</a:t>
            </a:r>
          </a:p>
          <a:p>
            <a:pPr algn="just"/>
            <a:r>
              <a:rPr lang="en-IN" dirty="0" smtClean="0">
                <a:latin typeface="Times New Roman" pitchFamily="18" charset="0"/>
                <a:cs typeface="Times New Roman" pitchFamily="18" charset="0"/>
              </a:rPr>
              <a:t>Between 2009 and 2010, SPSS Inc. referred to its primary product lines under the PASW (Predictive Analytics </a:t>
            </a:r>
            <a:r>
              <a:rPr lang="en-IN" dirty="0" err="1" smtClean="0">
                <a:latin typeface="Times New Roman" pitchFamily="18" charset="0"/>
                <a:cs typeface="Times New Roman" pitchFamily="18" charset="0"/>
              </a:rPr>
              <a:t>SoftWare</a:t>
            </a:r>
            <a:r>
              <a:rPr lang="en-IN" dirty="0" smtClean="0">
                <a:latin typeface="Times New Roman" pitchFamily="18" charset="0"/>
                <a:cs typeface="Times New Roman" pitchFamily="18" charset="0"/>
              </a:rPr>
              <a:t>) banner, rather than referring to both the company and its products as "SPSS".</a:t>
            </a:r>
          </a:p>
        </p:txBody>
      </p:sp>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7620000" cy="5410200"/>
          </a:xfrm>
        </p:spPr>
        <p:txBody>
          <a:bodyPr>
            <a:normAutofit fontScale="62500" lnSpcReduction="20000"/>
          </a:bodyPr>
          <a:lstStyle/>
          <a:p>
            <a:pPr algn="just">
              <a:buNone/>
            </a:pPr>
            <a:endParaRPr lang="en-IN" sz="3400" dirty="0" smtClean="0"/>
          </a:p>
          <a:p>
            <a:pPr algn="just">
              <a:buNone/>
            </a:pPr>
            <a:r>
              <a:rPr lang="en-US" sz="4200" dirty="0" smtClean="0">
                <a:latin typeface="Times New Roman" pitchFamily="18" charset="0"/>
                <a:cs typeface="Times New Roman" pitchFamily="18" charset="0"/>
              </a:rPr>
              <a:t>One can easily run an analysis if;</a:t>
            </a:r>
          </a:p>
          <a:p>
            <a:pPr algn="just"/>
            <a:r>
              <a:rPr lang="en-US" sz="4200" dirty="0" smtClean="0">
                <a:latin typeface="Times New Roman" pitchFamily="18" charset="0"/>
                <a:cs typeface="Times New Roman" pitchFamily="18" charset="0"/>
              </a:rPr>
              <a:t>All the data is entered into SPSS.</a:t>
            </a:r>
          </a:p>
          <a:p>
            <a:pPr algn="just"/>
            <a:r>
              <a:rPr lang="en-US" sz="4200" dirty="0" smtClean="0">
                <a:latin typeface="Times New Roman" pitchFamily="18" charset="0"/>
                <a:cs typeface="Times New Roman" pitchFamily="18" charset="0"/>
              </a:rPr>
              <a:t>All cases are defined by values stored in the variables.</a:t>
            </a:r>
          </a:p>
          <a:p>
            <a:pPr algn="just">
              <a:buNone/>
            </a:pPr>
            <a:endParaRPr lang="en-US" sz="4200" dirty="0" smtClean="0">
              <a:latin typeface="Times New Roman" pitchFamily="18" charset="0"/>
              <a:cs typeface="Times New Roman" pitchFamily="18" charset="0"/>
            </a:endParaRPr>
          </a:p>
          <a:p>
            <a:pPr marL="514350" indent="-514350" algn="just">
              <a:buFont typeface="Wingdings" pitchFamily="2" charset="2"/>
              <a:buChar char="q"/>
            </a:pPr>
            <a:r>
              <a:rPr lang="en-US" sz="4200" dirty="0" smtClean="0">
                <a:latin typeface="Times New Roman" pitchFamily="18" charset="0"/>
                <a:cs typeface="Times New Roman" pitchFamily="18" charset="0"/>
              </a:rPr>
              <a:t>SPSS reads through all your cases, performs the analysis , and presents you with the output as tables or graphs.</a:t>
            </a:r>
            <a:endParaRPr lang="en-IN" sz="4200" dirty="0" smtClean="0">
              <a:latin typeface="Times New Roman" pitchFamily="18" charset="0"/>
              <a:cs typeface="Times New Roman" pitchFamily="18" charset="0"/>
            </a:endParaRPr>
          </a:p>
          <a:p>
            <a:pPr marL="514350" indent="-514350" algn="just">
              <a:buFont typeface="Wingdings" pitchFamily="2" charset="2"/>
              <a:buChar char="q"/>
            </a:pPr>
            <a:endParaRPr lang="en-IN" sz="4200" dirty="0" smtClean="0">
              <a:latin typeface="Times New Roman" pitchFamily="18" charset="0"/>
              <a:cs typeface="Times New Roman" pitchFamily="18" charset="0"/>
            </a:endParaRPr>
          </a:p>
          <a:p>
            <a:pPr marL="514350" indent="-514350" algn="just">
              <a:buFont typeface="Wingdings" pitchFamily="2" charset="2"/>
              <a:buChar char="q"/>
            </a:pPr>
            <a:r>
              <a:rPr lang="en-IN" sz="4200" dirty="0" smtClean="0">
                <a:latin typeface="Times New Roman" pitchFamily="18" charset="0"/>
                <a:cs typeface="Times New Roman" pitchFamily="18" charset="0"/>
              </a:rPr>
              <a:t>You can instruct SPSS to draw graphs and charts directly from your data </a:t>
            </a:r>
            <a:r>
              <a:rPr lang="en-IN" sz="4200" dirty="0" smtClean="0">
                <a:latin typeface="Times New Roman" pitchFamily="18" charset="0"/>
                <a:cs typeface="Times New Roman" pitchFamily="18" charset="0"/>
              </a:rPr>
              <a:t> in the </a:t>
            </a:r>
            <a:r>
              <a:rPr lang="en-IN" sz="4200" dirty="0" smtClean="0">
                <a:latin typeface="Times New Roman" pitchFamily="18" charset="0"/>
                <a:cs typeface="Times New Roman" pitchFamily="18" charset="0"/>
              </a:rPr>
              <a:t>same way you instruct it to do an analysis. </a:t>
            </a:r>
          </a:p>
          <a:p>
            <a:pPr marL="514350" indent="-514350" algn="just">
              <a:buFont typeface="Wingdings" pitchFamily="2" charset="2"/>
              <a:buChar char="q"/>
            </a:pPr>
            <a:r>
              <a:rPr lang="en-IN" sz="4200" dirty="0" smtClean="0">
                <a:latin typeface="Times New Roman" pitchFamily="18" charset="0"/>
                <a:cs typeface="Times New Roman" pitchFamily="18" charset="0"/>
              </a:rPr>
              <a:t>You select the desired graph from the menu, assign variables to it, and click OK</a:t>
            </a:r>
            <a:r>
              <a:rPr lang="en-IN" sz="4200" dirty="0" smtClean="0">
                <a:latin typeface="Times New Roman" pitchFamily="18" charset="0"/>
                <a:cs typeface="Times New Roman" pitchFamily="18" charset="0"/>
              </a:rPr>
              <a:t>.</a:t>
            </a:r>
            <a:endParaRPr lang="en-IN" sz="4200" dirty="0" smtClean="0">
              <a:latin typeface="Times New Roman" pitchFamily="18" charset="0"/>
              <a:cs typeface="Times New Roman" pitchFamily="18" charset="0"/>
            </a:endParaRPr>
          </a:p>
        </p:txBody>
      </p:sp>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pPr marL="514350" indent="-514350" algn="just">
              <a:buFont typeface="Wingdings" pitchFamily="2" charset="2"/>
              <a:buChar char="q"/>
            </a:pPr>
            <a:endParaRPr lang="en-IN" sz="2800" dirty="0" smtClean="0">
              <a:latin typeface="Times New Roman" pitchFamily="18" charset="0"/>
              <a:cs typeface="Times New Roman" pitchFamily="18" charset="0"/>
            </a:endParaRPr>
          </a:p>
          <a:p>
            <a:pPr marL="514350" indent="-514350" algn="just">
              <a:buFont typeface="Wingdings" pitchFamily="2" charset="2"/>
              <a:buChar char="q"/>
            </a:pPr>
            <a:r>
              <a:rPr lang="en-IN" sz="2800" dirty="0" smtClean="0">
                <a:latin typeface="Times New Roman" pitchFamily="18" charset="0"/>
                <a:cs typeface="Times New Roman" pitchFamily="18" charset="0"/>
              </a:rPr>
              <a:t>Not only does SPSS require that you select a sufficient number of variables to produce output, it also requires that you choose the right kinds of variables. If a categorical variable is required for a certain slot, SPSS will not allow you to choose any other kind. </a:t>
            </a:r>
          </a:p>
          <a:p>
            <a:pPr marL="514350" indent="-514350" algn="just">
              <a:buFont typeface="Wingdings" pitchFamily="2" charset="2"/>
              <a:buChar char="q"/>
            </a:pPr>
            <a:endParaRPr lang="en-IN" sz="2800" dirty="0" smtClean="0">
              <a:latin typeface="Times New Roman" pitchFamily="18" charset="0"/>
              <a:cs typeface="Times New Roman" pitchFamily="18" charset="0"/>
            </a:endParaRPr>
          </a:p>
          <a:p>
            <a:pPr marL="514350" indent="-514350" algn="just">
              <a:buFont typeface="Wingdings" pitchFamily="2" charset="2"/>
              <a:buChar char="q"/>
            </a:pPr>
            <a:r>
              <a:rPr lang="en-IN" sz="2800" dirty="0" smtClean="0">
                <a:latin typeface="Times New Roman" pitchFamily="18" charset="0"/>
                <a:cs typeface="Times New Roman" pitchFamily="18" charset="0"/>
              </a:rPr>
              <a:t>  Whether the output makes sense is up to you and your data, but SPSS makes certain that the choices you make can be used to produce some kind of result.</a:t>
            </a:r>
          </a:p>
          <a:p>
            <a:endParaRPr lang="en-IN" dirty="0"/>
          </a:p>
        </p:txBody>
      </p:sp>
    </p:spTree>
    <p:custDataLst>
      <p:tags r:id="rId1"/>
    </p:custData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Current version of SPSS </a:t>
            </a:r>
            <a:r>
              <a:rPr lang="en-US" dirty="0" smtClean="0"/>
              <a:t>is IBM SPSS Statistics </a:t>
            </a:r>
            <a:r>
              <a:rPr lang="en-US" dirty="0" smtClean="0"/>
              <a:t>26.0.</a:t>
            </a:r>
          </a:p>
          <a:p>
            <a:pPr>
              <a:buNone/>
            </a:pPr>
            <a:endParaRPr lang="en-US" dirty="0" smtClean="0"/>
          </a:p>
          <a:p>
            <a:pPr>
              <a:buNone/>
            </a:pPr>
            <a:r>
              <a:rPr lang="en-US"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SPSS </a:t>
            </a:r>
            <a:endParaRPr lang="en-IN" dirty="0"/>
          </a:p>
        </p:txBody>
      </p:sp>
      <p:sp>
        <p:nvSpPr>
          <p:cNvPr id="3" name="Content Placeholder 2"/>
          <p:cNvSpPr>
            <a:spLocks noGrp="1"/>
          </p:cNvSpPr>
          <p:nvPr>
            <p:ph idx="1"/>
          </p:nvPr>
        </p:nvSpPr>
        <p:spPr/>
        <p:txBody>
          <a:bodyPr>
            <a:normAutofit/>
          </a:bodyPr>
          <a:lstStyle/>
          <a:p>
            <a:pPr algn="just"/>
            <a:r>
              <a:rPr lang="en-US" b="1" dirty="0" smtClean="0">
                <a:latin typeface="Times New Roman" pitchFamily="18" charset="0"/>
                <a:cs typeface="Times New Roman" pitchFamily="18" charset="0"/>
              </a:rPr>
              <a:t>SPSS is a software package used for statistical analysis.</a:t>
            </a:r>
          </a:p>
          <a:p>
            <a:pPr algn="just"/>
            <a:r>
              <a:rPr lang="en-IN" dirty="0" smtClean="0">
                <a:latin typeface="Times New Roman" pitchFamily="18" charset="0"/>
                <a:cs typeface="Times New Roman" pitchFamily="18" charset="0"/>
              </a:rPr>
              <a:t>Statistical Package for the Social Sciences, later modified to read </a:t>
            </a:r>
            <a:r>
              <a:rPr lang="en-IN" b="1" dirty="0" smtClean="0">
                <a:latin typeface="Times New Roman" pitchFamily="18" charset="0"/>
                <a:cs typeface="Times New Roman" pitchFamily="18" charset="0"/>
              </a:rPr>
              <a:t>Statistical Product and Service Solutions.</a:t>
            </a:r>
            <a:endParaRPr lang="en-US" b="1"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It is now termed as “ IBM SPSS Statistics”. It is also bundles with products for survey authoring and deployment </a:t>
            </a:r>
            <a:r>
              <a:rPr lang="en-IN" dirty="0" smtClean="0">
                <a:latin typeface="Times New Roman" pitchFamily="18" charset="0"/>
                <a:cs typeface="Times New Roman" pitchFamily="18" charset="0"/>
              </a:rPr>
              <a:t>(IBM SPSS Data Collection), data mining (IBM SPSS </a:t>
            </a:r>
            <a:r>
              <a:rPr lang="en-IN" dirty="0" err="1" smtClean="0">
                <a:latin typeface="Times New Roman" pitchFamily="18" charset="0"/>
                <a:cs typeface="Times New Roman" pitchFamily="18" charset="0"/>
              </a:rPr>
              <a:t>Modeler</a:t>
            </a:r>
            <a:r>
              <a:rPr lang="en-IN" dirty="0" smtClean="0">
                <a:latin typeface="Times New Roman" pitchFamily="18" charset="0"/>
                <a:cs typeface="Times New Roman" pitchFamily="18" charset="0"/>
              </a:rPr>
              <a:t>), text analytics and collaboration and deployment (batch and automated scoring services</a:t>
            </a:r>
            <a:r>
              <a:rPr lang="en-IN" dirty="0" smtClean="0">
                <a:latin typeface="Times New Roman" pitchFamily="18" charset="0"/>
                <a:cs typeface="Times New Roman" pitchFamily="18" charset="0"/>
              </a:rPr>
              <a:t>).</a:t>
            </a:r>
            <a:endParaRPr lang="en-IN" dirty="0" smtClean="0">
              <a:latin typeface="Times New Roman" pitchFamily="18" charset="0"/>
              <a:cs typeface="Times New Roman" pitchFamily="18" charset="0"/>
            </a:endParaRPr>
          </a:p>
        </p:txBody>
      </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IN" dirty="0" smtClean="0">
                <a:latin typeface="Times New Roman" pitchFamily="18" charset="0"/>
                <a:cs typeface="Times New Roman" pitchFamily="18" charset="0"/>
              </a:rPr>
              <a:t>At Stanford University in the late 1960s, Norman H. </a:t>
            </a:r>
            <a:r>
              <a:rPr lang="en-IN" dirty="0" err="1" smtClean="0">
                <a:latin typeface="Times New Roman" pitchFamily="18" charset="0"/>
                <a:cs typeface="Times New Roman" pitchFamily="18" charset="0"/>
              </a:rPr>
              <a:t>Nie</a:t>
            </a:r>
            <a:r>
              <a:rPr lang="en-IN" dirty="0" smtClean="0">
                <a:latin typeface="Times New Roman" pitchFamily="18" charset="0"/>
                <a:cs typeface="Times New Roman" pitchFamily="18" charset="0"/>
              </a:rPr>
              <a:t>, C. </a:t>
            </a:r>
            <a:r>
              <a:rPr lang="en-IN" dirty="0" err="1" smtClean="0">
                <a:latin typeface="Times New Roman" pitchFamily="18" charset="0"/>
                <a:cs typeface="Times New Roman" pitchFamily="18" charset="0"/>
              </a:rPr>
              <a:t>Hadlai</a:t>
            </a:r>
            <a:r>
              <a:rPr lang="en-IN" dirty="0" smtClean="0">
                <a:latin typeface="Times New Roman" pitchFamily="18" charset="0"/>
                <a:cs typeface="Times New Roman" pitchFamily="18" charset="0"/>
              </a:rPr>
              <a:t> (Tex) Hull, and Dale H. Bent developed the original software system named Statistical Package for the Social Sciences (SPSS). They needed to analyze a large volume of social science data, so they wrote software to do it. </a:t>
            </a:r>
            <a:r>
              <a:rPr lang="en-IN" dirty="0" smtClean="0">
                <a:latin typeface="Times New Roman" pitchFamily="18" charset="0"/>
                <a:cs typeface="Times New Roman" pitchFamily="18" charset="0"/>
              </a:rPr>
              <a:t>It later promoted with other researchers in Universities and Institutions across  the globe.</a:t>
            </a:r>
            <a:endParaRPr lang="en-IN" dirty="0" smtClean="0">
              <a:latin typeface="Times New Roman" pitchFamily="18" charset="0"/>
              <a:cs typeface="Times New Roman" pitchFamily="18" charset="0"/>
            </a:endParaRPr>
          </a:p>
          <a:p>
            <a:pPr>
              <a:buNone/>
            </a:pPr>
            <a:r>
              <a:rPr lang="en-IN" dirty="0" smtClean="0">
                <a:latin typeface="Times New Roman" pitchFamily="18" charset="0"/>
                <a:cs typeface="Times New Roman" pitchFamily="18" charset="0"/>
              </a:rPr>
              <a:t>      </a:t>
            </a:r>
          </a:p>
          <a:p>
            <a:pPr algn="just"/>
            <a:r>
              <a:rPr lang="en-IN" dirty="0" smtClean="0">
                <a:latin typeface="Times New Roman" pitchFamily="18" charset="0"/>
                <a:cs typeface="Times New Roman" pitchFamily="18" charset="0"/>
              </a:rPr>
              <a:t>Presently, </a:t>
            </a:r>
            <a:r>
              <a:rPr lang="en-IN" dirty="0" smtClean="0">
                <a:latin typeface="Times New Roman" pitchFamily="18" charset="0"/>
                <a:cs typeface="Times New Roman" pitchFamily="18" charset="0"/>
              </a:rPr>
              <a:t>i</a:t>
            </a:r>
            <a:r>
              <a:rPr lang="en-IN" dirty="0" smtClean="0">
                <a:latin typeface="Times New Roman" pitchFamily="18" charset="0"/>
                <a:cs typeface="Times New Roman" pitchFamily="18" charset="0"/>
              </a:rPr>
              <a:t>t </a:t>
            </a:r>
            <a:r>
              <a:rPr lang="en-IN" dirty="0" smtClean="0">
                <a:latin typeface="Times New Roman" pitchFamily="18" charset="0"/>
                <a:cs typeface="Times New Roman" pitchFamily="18" charset="0"/>
              </a:rPr>
              <a:t>is used by market researchers, health researchers, survey companies, government, education researchers, marketing organizations and others.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latin typeface="Times New Roman" pitchFamily="18" charset="0"/>
                <a:cs typeface="Times New Roman" pitchFamily="18" charset="0"/>
              </a:rPr>
              <a:t>In addition to statistical analysis, data management (case selection, file reshaping, creating derived data) and data documentation (a metadata dictionary is stored in the data file) are features of the base software. </a:t>
            </a:r>
          </a:p>
          <a:p>
            <a:pPr algn="just"/>
            <a:r>
              <a:rPr lang="en-IN" dirty="0" smtClean="0">
                <a:latin typeface="Times New Roman" pitchFamily="18" charset="0"/>
                <a:cs typeface="Times New Roman" pitchFamily="18" charset="0"/>
              </a:rPr>
              <a:t>SPSS was released in its second version in 1972 and its company name is INDUS Nomi</a:t>
            </a:r>
            <a:r>
              <a:rPr lang="en-IN" dirty="0" smtClean="0">
                <a:latin typeface="Times New Roman" pitchFamily="18" charset="0"/>
                <a:cs typeface="Times New Roman" pitchFamily="18" charset="0"/>
              </a:rPr>
              <a:t>.</a:t>
            </a:r>
            <a:endParaRPr lang="en-IN" dirty="0" smtClean="0">
              <a:latin typeface="Times New Roman" pitchFamily="18" charset="0"/>
              <a:cs typeface="Times New Roman" pitchFamily="18" charset="0"/>
            </a:endParaRPr>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World of variables and cases</a:t>
            </a:r>
            <a:endParaRPr lang="en-IN"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Work on SPSS begins with </a:t>
            </a:r>
            <a:r>
              <a:rPr lang="en-IN" dirty="0" smtClean="0">
                <a:latin typeface="Times New Roman" pitchFamily="18" charset="0"/>
                <a:cs typeface="Times New Roman" pitchFamily="18" charset="0"/>
              </a:rPr>
              <a:t>by defining a set of </a:t>
            </a:r>
            <a:r>
              <a:rPr lang="en-IN" i="1" dirty="0" smtClean="0">
                <a:latin typeface="Times New Roman" pitchFamily="18" charset="0"/>
                <a:cs typeface="Times New Roman" pitchFamily="18" charset="0"/>
              </a:rPr>
              <a:t>variables , then one enter data for the </a:t>
            </a:r>
            <a:r>
              <a:rPr lang="en-IN" dirty="0" smtClean="0">
                <a:latin typeface="Times New Roman" pitchFamily="18" charset="0"/>
                <a:cs typeface="Times New Roman" pitchFamily="18" charset="0"/>
              </a:rPr>
              <a:t>variables to create a number of </a:t>
            </a:r>
            <a:r>
              <a:rPr lang="en-IN" i="1" dirty="0" smtClean="0">
                <a:latin typeface="Times New Roman" pitchFamily="18" charset="0"/>
                <a:cs typeface="Times New Roman" pitchFamily="18" charset="0"/>
              </a:rPr>
              <a:t>cases.</a:t>
            </a:r>
            <a:endParaRPr lang="en-IN" dirty="0">
              <a:latin typeface="Times New Roman" pitchFamily="18" charset="0"/>
              <a:cs typeface="Times New Roman" pitchFamily="18" charset="0"/>
            </a:endParaRPr>
          </a:p>
        </p:txBody>
      </p:sp>
    </p:spTree>
    <p:custDataLst>
      <p:tags r:id="rId1"/>
    </p:custData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Need of </a:t>
            </a:r>
            <a:r>
              <a:rPr lang="en-IN" smtClean="0"/>
              <a:t>the Software</a:t>
            </a:r>
            <a:endParaRPr lang="en-IN"/>
          </a:p>
        </p:txBody>
      </p:sp>
      <p:sp>
        <p:nvSpPr>
          <p:cNvPr id="3" name="Content Placeholder 2"/>
          <p:cNvSpPr>
            <a:spLocks noGrp="1"/>
          </p:cNvSpPr>
          <p:nvPr>
            <p:ph idx="1"/>
          </p:nvPr>
        </p:nvSpPr>
        <p:spPr/>
        <p:txBody>
          <a:bodyPr/>
          <a:lstStyle/>
          <a:p>
            <a:pPr algn="just"/>
            <a:r>
              <a:rPr lang="en-IN" dirty="0" smtClean="0">
                <a:latin typeface="Times New Roman" pitchFamily="18" charset="0"/>
                <a:cs typeface="Times New Roman" pitchFamily="18" charset="0"/>
              </a:rPr>
              <a:t>The purpose of this software is to integrate the whole quantitative data analysis process:   </a:t>
            </a:r>
          </a:p>
          <a:p>
            <a:pPr algn="just"/>
            <a:endParaRPr lang="en-IN" dirty="0" smtClean="0">
              <a:latin typeface="Times New Roman" pitchFamily="18" charset="0"/>
              <a:cs typeface="Times New Roman" pitchFamily="18" charset="0"/>
            </a:endParaRPr>
          </a:p>
          <a:p>
            <a:pPr algn="just">
              <a:buNone/>
            </a:pPr>
            <a:r>
              <a:rPr lang="en-IN" dirty="0" smtClean="0">
                <a:latin typeface="Times New Roman" pitchFamily="18" charset="0"/>
                <a:cs typeface="Times New Roman" pitchFamily="18" charset="0"/>
              </a:rPr>
              <a:t>Planning &gt; data collection &gt; analysis &gt; identify trends &gt; reporting &gt; produce accurate forecasts.</a:t>
            </a:r>
          </a:p>
          <a:p>
            <a:pPr algn="just">
              <a:buNone/>
            </a:pPr>
            <a:r>
              <a:rPr lang="en-IN" dirty="0" smtClean="0">
                <a:latin typeface="Times New Roman" pitchFamily="18" charset="0"/>
                <a:cs typeface="Times New Roman" pitchFamily="18" charset="0"/>
              </a:rPr>
              <a:t>Survey data collated in an </a:t>
            </a:r>
            <a:r>
              <a:rPr lang="en-IN" b="1" dirty="0" smtClean="0">
                <a:latin typeface="Times New Roman" pitchFamily="18" charset="0"/>
                <a:cs typeface="Times New Roman" pitchFamily="18" charset="0"/>
              </a:rPr>
              <a:t>Excel</a:t>
            </a:r>
            <a:r>
              <a:rPr lang="en-IN" dirty="0" smtClean="0">
                <a:latin typeface="Times New Roman" pitchFamily="18" charset="0"/>
                <a:cs typeface="Times New Roman" pitchFamily="18" charset="0"/>
              </a:rPr>
              <a:t> spreadsheet, </a:t>
            </a:r>
            <a:r>
              <a:rPr lang="en-IN" b="1" dirty="0" smtClean="0">
                <a:latin typeface="Times New Roman" pitchFamily="18" charset="0"/>
                <a:cs typeface="Times New Roman" pitchFamily="18" charset="0"/>
              </a:rPr>
              <a:t>Word</a:t>
            </a:r>
            <a:r>
              <a:rPr lang="en-IN" dirty="0" smtClean="0">
                <a:latin typeface="Times New Roman" pitchFamily="18" charset="0"/>
                <a:cs typeface="Times New Roman" pitchFamily="18" charset="0"/>
              </a:rPr>
              <a:t> table, </a:t>
            </a:r>
            <a:r>
              <a:rPr lang="en-IN" b="1" dirty="0" smtClean="0">
                <a:latin typeface="Times New Roman" pitchFamily="18" charset="0"/>
                <a:cs typeface="Times New Roman" pitchFamily="18" charset="0"/>
              </a:rPr>
              <a:t>Access</a:t>
            </a:r>
            <a:r>
              <a:rPr lang="en-IN" dirty="0" smtClean="0">
                <a:latin typeface="Times New Roman" pitchFamily="18" charset="0"/>
                <a:cs typeface="Times New Roman" pitchFamily="18" charset="0"/>
              </a:rPr>
              <a:t> database can be </a:t>
            </a:r>
            <a:r>
              <a:rPr lang="en-IN" b="1" dirty="0" smtClean="0">
                <a:latin typeface="Times New Roman" pitchFamily="18" charset="0"/>
                <a:cs typeface="Times New Roman" pitchFamily="18" charset="0"/>
              </a:rPr>
              <a:t>imported</a:t>
            </a:r>
            <a:r>
              <a:rPr lang="en-IN" dirty="0" smtClean="0">
                <a:latin typeface="Times New Roman" pitchFamily="18" charset="0"/>
                <a:cs typeface="Times New Roman" pitchFamily="18" charset="0"/>
              </a:rPr>
              <a:t> to SPSS.</a:t>
            </a:r>
            <a:endParaRPr lang="en-IN" b="1" dirty="0">
              <a:latin typeface="Times New Roman" pitchFamily="18" charset="0"/>
              <a:cs typeface="Times New Roman" pitchFamily="18" charset="0"/>
            </a:endParaRPr>
          </a:p>
        </p:txBody>
      </p:sp>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SPSS</a:t>
            </a:r>
            <a:endParaRPr lang="en-IN" dirty="0"/>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itchFamily="18" charset="0"/>
                <a:cs typeface="Times New Roman" pitchFamily="18" charset="0"/>
              </a:rPr>
              <a:t>Easy to use</a:t>
            </a:r>
          </a:p>
          <a:p>
            <a:pPr algn="just"/>
            <a:r>
              <a:rPr lang="en-US" dirty="0" smtClean="0">
                <a:latin typeface="Times New Roman" pitchFamily="18" charset="0"/>
                <a:cs typeface="Times New Roman" pitchFamily="18" charset="0"/>
              </a:rPr>
              <a:t>Covers broad range of statistical procedures.</a:t>
            </a:r>
          </a:p>
          <a:p>
            <a:pPr algn="just"/>
            <a:r>
              <a:rPr lang="en-US" dirty="0" smtClean="0">
                <a:latin typeface="Times New Roman" pitchFamily="18" charset="0"/>
                <a:cs typeface="Times New Roman" pitchFamily="18" charset="0"/>
              </a:rPr>
              <a:t> Contains several tools for recoding data, computing variables, merging and aggregating  datasets .</a:t>
            </a:r>
          </a:p>
          <a:p>
            <a:pPr algn="just"/>
            <a:r>
              <a:rPr lang="en-IN" dirty="0" smtClean="0">
                <a:latin typeface="Times New Roman" pitchFamily="18" charset="0"/>
                <a:cs typeface="Times New Roman" pitchFamily="18" charset="0"/>
              </a:rPr>
              <a:t>It is easy to learn. </a:t>
            </a:r>
          </a:p>
          <a:p>
            <a:pPr algn="just"/>
            <a:r>
              <a:rPr lang="en-IN" dirty="0" smtClean="0">
                <a:latin typeface="Times New Roman" pitchFamily="18" charset="0"/>
                <a:cs typeface="Times New Roman" pitchFamily="18" charset="0"/>
              </a:rPr>
              <a:t>It includes a full range of data management system and editing tools </a:t>
            </a:r>
          </a:p>
          <a:p>
            <a:pPr algn="just"/>
            <a:r>
              <a:rPr lang="en-IN" dirty="0" smtClean="0">
                <a:latin typeface="Times New Roman" pitchFamily="18" charset="0"/>
                <a:cs typeface="Times New Roman" pitchFamily="18" charset="0"/>
              </a:rPr>
              <a:t>It provides in-depth statistical capabilities </a:t>
            </a:r>
          </a:p>
          <a:p>
            <a:pPr algn="just"/>
            <a:r>
              <a:rPr lang="en-IN" dirty="0" smtClean="0">
                <a:latin typeface="Times New Roman" pitchFamily="18" charset="0"/>
                <a:cs typeface="Times New Roman" pitchFamily="18" charset="0"/>
              </a:rPr>
              <a:t>It offers complete plotting, reporting and presentation features.</a:t>
            </a:r>
          </a:p>
          <a:p>
            <a:endParaRPr lang="en-US" dirty="0" smtClean="0"/>
          </a:p>
          <a:p>
            <a:endParaRPr lang="en-US" dirty="0" smtClean="0"/>
          </a:p>
          <a:p>
            <a:endParaRPr lang="en-US" dirty="0" smtClean="0"/>
          </a:p>
          <a:p>
            <a:endParaRPr lang="en-IN" dirty="0"/>
          </a:p>
        </p:txBody>
      </p:sp>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latin typeface="Times New Roman" pitchFamily="18" charset="0"/>
                <a:cs typeface="Times New Roman" pitchFamily="18" charset="0"/>
              </a:rPr>
              <a:t>Statistics included in the base software:</a:t>
            </a:r>
          </a:p>
          <a:p>
            <a:pPr lvl="0" algn="just"/>
            <a:r>
              <a:rPr lang="en-IN" dirty="0" smtClean="0">
                <a:latin typeface="Times New Roman" pitchFamily="18" charset="0"/>
                <a:cs typeface="Times New Roman" pitchFamily="18" charset="0"/>
              </a:rPr>
              <a:t>Descriptive statistics: Cross tabulation, Frequencies, Descriptive, Explore, Descriptive Ratio Statistics</a:t>
            </a:r>
          </a:p>
          <a:p>
            <a:pPr lvl="0" algn="just"/>
            <a:r>
              <a:rPr lang="en-IN" dirty="0" err="1" smtClean="0">
                <a:latin typeface="Times New Roman" pitchFamily="18" charset="0"/>
                <a:cs typeface="Times New Roman" pitchFamily="18" charset="0"/>
              </a:rPr>
              <a:t>Bivariate</a:t>
            </a:r>
            <a:r>
              <a:rPr lang="en-IN" dirty="0" smtClean="0">
                <a:latin typeface="Times New Roman" pitchFamily="18" charset="0"/>
                <a:cs typeface="Times New Roman" pitchFamily="18" charset="0"/>
              </a:rPr>
              <a:t> statistics: Means, t-test, ANOVA, Correlation (</a:t>
            </a:r>
            <a:r>
              <a:rPr lang="en-IN" dirty="0" err="1" smtClean="0">
                <a:latin typeface="Times New Roman" pitchFamily="18" charset="0"/>
                <a:cs typeface="Times New Roman" pitchFamily="18" charset="0"/>
              </a:rPr>
              <a:t>bivariate</a:t>
            </a:r>
            <a:r>
              <a:rPr lang="en-IN" dirty="0" smtClean="0">
                <a:latin typeface="Times New Roman" pitchFamily="18" charset="0"/>
                <a:cs typeface="Times New Roman" pitchFamily="18" charset="0"/>
              </a:rPr>
              <a:t>, partial, distances), Nonparametric tests</a:t>
            </a:r>
          </a:p>
          <a:p>
            <a:pPr lvl="0" algn="just"/>
            <a:r>
              <a:rPr lang="en-IN" dirty="0" smtClean="0">
                <a:latin typeface="Times New Roman" pitchFamily="18" charset="0"/>
                <a:cs typeface="Times New Roman" pitchFamily="18" charset="0"/>
              </a:rPr>
              <a:t>Prediction for numerical outcomes: Linear regression</a:t>
            </a:r>
          </a:p>
          <a:p>
            <a:pPr lvl="0" algn="just"/>
            <a:r>
              <a:rPr lang="en-IN" dirty="0" smtClean="0">
                <a:latin typeface="Times New Roman" pitchFamily="18" charset="0"/>
                <a:cs typeface="Times New Roman" pitchFamily="18" charset="0"/>
              </a:rPr>
              <a:t>Prediction for identifying groups: Factor analysis, cluster analysis (two-step, K-means, hierarchical), Discriminant.</a:t>
            </a:r>
          </a:p>
          <a:p>
            <a:endParaRPr lang="en-IN" dirty="0"/>
          </a:p>
        </p:txBody>
      </p:sp>
    </p:spTree>
    <p:custDataLst>
      <p:tags r:id="rId1"/>
    </p:custData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162800" cy="5410200"/>
          </a:xfrm>
        </p:spPr>
        <p:txBody>
          <a:bodyPr>
            <a:normAutofit/>
          </a:bodyPr>
          <a:lstStyle/>
          <a:p>
            <a:pPr algn="just"/>
            <a:r>
              <a:rPr lang="en-IN" dirty="0" smtClean="0">
                <a:latin typeface="Times New Roman" pitchFamily="18" charset="0"/>
                <a:cs typeface="Times New Roman" pitchFamily="18" charset="0"/>
              </a:rPr>
              <a:t>Larger </a:t>
            </a:r>
            <a:r>
              <a:rPr lang="en-IN" dirty="0" smtClean="0">
                <a:latin typeface="Times New Roman" pitchFamily="18" charset="0"/>
                <a:cs typeface="Times New Roman" pitchFamily="18" charset="0"/>
              </a:rPr>
              <a:t>datasets such as statistical surveys are more often created in data entry software, or entered during computer-assisted personal interviewing, by scanning and using optical character recognition and optical mark recognition software, or by direct capture from online questionnaires . These datasets are then read into SPSS.</a:t>
            </a:r>
          </a:p>
          <a:p>
            <a:pPr algn="just"/>
            <a:r>
              <a:rPr lang="en-IN" dirty="0" smtClean="0">
                <a:latin typeface="Times New Roman" pitchFamily="18" charset="0"/>
                <a:cs typeface="Times New Roman" pitchFamily="18" charset="0"/>
              </a:rPr>
              <a:t>Statistical output is to a proprietary file format (*.</a:t>
            </a:r>
            <a:r>
              <a:rPr lang="en-IN" dirty="0" err="1" smtClean="0">
                <a:latin typeface="Times New Roman" pitchFamily="18" charset="0"/>
                <a:cs typeface="Times New Roman" pitchFamily="18" charset="0"/>
              </a:rPr>
              <a:t>spv</a:t>
            </a:r>
            <a:r>
              <a:rPr lang="en-IN" dirty="0" smtClean="0">
                <a:latin typeface="Times New Roman" pitchFamily="18" charset="0"/>
                <a:cs typeface="Times New Roman" pitchFamily="18" charset="0"/>
              </a:rPr>
              <a:t> file, supporting pivot tables) for which, in addition to the in-package viewer, a stand-alone reader can be downloaded. </a:t>
            </a:r>
          </a:p>
          <a:p>
            <a:endParaRPr lang="en-IN" dirty="0"/>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C0A73269-6C13-4A9E-97D4-A11F77B60CBB}"/>
  <p:tag name="ISPRING_RESOURCE_FOLDER" val="C:\Users\acer\Desktop\SPSS Unit- I part I\"/>
  <p:tag name="ISPRING_PRESENTATION_PATH" val="C:\Users\acer\Desktop\SPSS Unit- I part I.pptx"/>
  <p:tag name="ISPRING_PRESENTATION_INFO" val="&lt;?xml version=&quot;1.0&quot; encoding=&quot;UTF-8&quot; standalone=&quot;no&quot; ?&gt;&#10;&lt;presentation&gt;&#10;&#10;  &lt;slides&gt;&#10;    &lt;slide duration=&quot;15336&quot; id=&quot;{B709DD3F-0034-4F65-8852-C7F886B0C881}&quot; pptId=&quot;256&quot; transitionDuration=&quot;0&quot;/&gt;&#10;    &lt;slide duration=&quot;62888&quot; id=&quot;{504AD59F-E3DD-4C7F-ACA5-F76CC8861906}&quot; pptId=&quot;257&quot; transitionDuration=&quot;0&quot;/&gt;&#10;    &lt;slide duration=&quot;24944&quot; id=&quot;{BC2ABCC4-98DF-47D9-90AA-B6DD78E06CCB}&quot; pptId=&quot;258&quot; transitionDuration=&quot;0&quot;/&gt;&#10;    &lt;slide duration=&quot;14086&quot; id=&quot;{F453DE16-40FE-453D-AD01-3F6B8A39104B}&quot; pptId=&quot;268&quot; transitionDuration=&quot;0&quot;/&gt;&#10;    &lt;slide duration=&quot;28208&quot; id=&quot;{D333B8F8-89EE-4055-9710-F4FEC2A6862C}&quot; pptId=&quot;278&quot; transitionDuration=&quot;0&quot;/&gt;&#10;    &lt;slide duration=&quot;38500&quot; id=&quot;{766EFBB0-2DBB-4FFA-A97A-BAB250C2708F}&quot; pptId=&quot;259&quot; transitionDuration=&quot;0&quot;/&gt;&#10;    &lt;slide duration=&quot;34747&quot; id=&quot;{D304721B-19CA-4467-929F-ED6B917496E4}&quot; pptId=&quot;275&quot; transitionDuration=&quot;0&quot;/&gt;&#10;    &lt;slide duration=&quot;59591&quot; id=&quot;{38FA0E8E-9A7F-4CC6-939A-D6F7D078C7BE}&quot; pptId=&quot;260&quot; transitionDuration=&quot;0&quot;/&gt;&#10;    &lt;slide duration=&quot;54484&quot; id=&quot;{0F58191F-7C39-4115-9A77-FF2A62A04D3C}&quot; pptId=&quot;276&quot; transitionDuration=&quot;0&quot;/&gt;&#10;    &lt;slide duration=&quot;61334&quot; id=&quot;{FD8F571F-EB2C-4D40-9F4B-DC9DE8A899EC}&quot; pptId=&quot;270&quot; transitionDuration=&quot;0&quot;/&gt;&#10;    &lt;slide duration=&quot;28700&quot; id=&quot;{E8F049CD-B271-4C26-B536-11321740BF55}&quot; pptId=&quot;269&quot; transitionDuration=&quot;0&quot;/&gt;&#10;    &lt;slide duration=&quot;12901&quot; id=&quot;{1472E13C-7DC0-4E2A-85E9-C51DCC646F54}&quot; pptId=&quot;267&quot; transitionDuration=&quot;0&quot;/&gt;&#10;  &lt;/slides&gt;&#10;&#10;  &lt;narration&gt;&#10;    &lt;audioTracks&gt;&#10;      &lt;audioTrack duration=&quot;15380&quot; muted=&quot;false&quot; slideId=&quot;{B709DD3F-0034-4F65-8852-C7F886B0C881}&quot; startTime=&quot;0&quot; stepIndex=&quot;0&quot; volume=&quot;1&quot;&gt;&#10;        &lt;file modifyTime=&quot;2013-08-07T03:29:33&quot; size=&quot;2713168&quot;&gt;&#10;          &lt;path full=&quot;C:\Users\acer\Desktop\SPSS Unit- I part I\audio\Wed Aug 07 08-59-18 2013.wav&quot; relative=&quot;SPSS Unit- I part I\audio\Wed Aug 07 08-59-18 2013.wav&quot; resource=&quot;Wed Aug 07 08-59-18 2013.wav&quot;/&gt;&#10;        &lt;/file&gt;&#10;        &lt;trim end=&quot;44&quot; start=&quot;0&quot;/&gt;&#10;        &lt;audio channels=&quot;2&quot; sampleRate=&quot;44100&quot;/&gt;&#10;      &lt;/audioTrack&gt;&#10;      &lt;audioTrack duration=&quot;62902&quot; muted=&quot;false&quot; slideId=&quot;{504AD59F-E3DD-4C7F-ACA5-F76CC8861906}&quot; startTime=&quot;0&quot; stepIndex=&quot;0&quot; volume=&quot;1&quot;&gt;&#10;        &lt;file modifyTime=&quot;2013-08-07T03:30:37&quot; size=&quot;11096144&quot;&gt;&#10;          &lt;path full=&quot;C:\Users\acer\Desktop\SPSS Unit- I part I\audio\Wed Aug 07 08-59-34 2013.wav&quot; relative=&quot;SPSS Unit- I part I\audio\Wed Aug 07 08-59-34 2013.wav&quot; resource=&quot;Wed Aug 07 08-59-34 2013.wav&quot;/&gt;&#10;        &lt;/file&gt;&#10;        &lt;trim end=&quot;14&quot; start=&quot;0&quot;/&gt;&#10;        &lt;audio channels=&quot;2&quot; sampleRate=&quot;44100&quot;/&gt;&#10;      &lt;/audioTrack&gt;&#10;      &lt;audioTrack duration=&quot;24949&quot; muted=&quot;false&quot; slideId=&quot;{BC2ABCC4-98DF-47D9-90AA-B6DD78E06CCB}&quot; startTime=&quot;0&quot; stepIndex=&quot;0&quot; volume=&quot;1&quot;&gt;&#10;        &lt;file modifyTime=&quot;2013-08-07T03:31:02&quot; size=&quot;4401232&quot;&gt;&#10;          &lt;path full=&quot;C:\Users\acer\Desktop\SPSS Unit- I part I\audio\Wed Aug 07 09-00-37 2013.wav&quot; relative=&quot;SPSS Unit- I part I\audio\Wed Aug 07 09-00-37 2013.wav&quot; resource=&quot;Wed Aug 07 09-00-37 2013.wav&quot;/&gt;&#10;        &lt;/file&gt;&#10;        &lt;trim end=&quot;5&quot; start=&quot;0&quot;/&gt;&#10;        &lt;audio channels=&quot;2&quot; sampleRate=&quot;44100&quot;/&gt;&#10;      &lt;/audioTrack&gt;&#10;      &lt;audioTrack duration=&quot;14090&quot; muted=&quot;false&quot; slideId=&quot;{F453DE16-40FE-453D-AD01-3F6B8A39104B}&quot; startTime=&quot;0&quot; stepIndex=&quot;0&quot; volume=&quot;1&quot;&gt;&#10;        &lt;file modifyTime=&quot;2013-08-07T03:31:17&quot; size=&quot;2485584&quot;&gt;&#10;          &lt;path full=&quot;C:\Users\acer\Desktop\SPSS Unit- I part I\audio\Wed Aug 07 09-01-03 2013.wav&quot; relative=&quot;SPSS Unit- I part I\audio\Wed Aug 07 09-01-03 2013.wav&quot; resource=&quot;Wed Aug 07 09-01-03 2013.wav&quot;/&gt;&#10;        &lt;/file&gt;&#10;        &lt;trim end=&quot;4&quot; start=&quot;0&quot;/&gt;&#10;        &lt;audio channels=&quot;2&quot; sampleRate=&quot;44100&quot;/&gt;&#10;      &lt;/audioTrack&gt;&#10;      &lt;audioTrack duration=&quot;28220&quot; muted=&quot;false&quot; slideId=&quot;{D333B8F8-89EE-4055-9710-F4FEC2A6862C}&quot; startTime=&quot;0&quot; stepIndex=&quot;0&quot; volume=&quot;1&quot;&gt;&#10;        &lt;file modifyTime=&quot;2013-08-07T03:31:45&quot; size=&quot;4978256&quot;&gt;&#10;          &lt;path full=&quot;C:\Users\acer\Desktop\SPSS Unit- I part I\audio\Wed Aug 07 09-01-17 2013.wav&quot; relative=&quot;SPSS Unit- I part I\audio\Wed Aug 07 09-01-17 2013.wav&quot; resource=&quot;Wed Aug 07 09-01-17 2013.wav&quot;/&gt;&#10;        &lt;/file&gt;&#10;        &lt;trim end=&quot;12&quot; start=&quot;0&quot;/&gt;&#10;        &lt;audio channels=&quot;2&quot; sampleRate=&quot;44100&quot;/&gt;&#10;      &lt;/audioTrack&gt;&#10;      &lt;audioTrack duration=&quot;38500&quot; muted=&quot;false&quot; slideId=&quot;{766EFBB0-2DBB-4FFA-A97A-BAB250C2708F}&quot; startTime=&quot;0&quot; stepIndex=&quot;0&quot; volume=&quot;1&quot;&gt;&#10;        &lt;file modifyTime=&quot;2013-08-07T03:32:24&quot; size=&quot;6791480&quot;&gt;&#10;          &lt;path full=&quot;C:\Users\acer\Desktop\SPSS Unit- I part I\audio\Wed Aug 07 09-01-46 2013.wav&quot; relative=&quot;SPSS Unit- I part I\audio\Wed Aug 07 09-01-46 2013.wav&quot; resource=&quot;Wed Aug 07 09-01-46 2013.wav&quot;/&gt;&#10;        &lt;/file&gt;&#10;        &lt;audio channels=&quot;2&quot; sampleRate=&quot;44100&quot;/&gt;&#10;      &lt;/audioTrack&gt;&#10;      &lt;audioTrack duration=&quot;34753&quot; muted=&quot;false&quot; slideId=&quot;{D304721B-19CA-4467-929F-ED6B917496E4}&quot; startTime=&quot;0&quot; stepIndex=&quot;0&quot; volume=&quot;1&quot;&gt;&#10;        &lt;file modifyTime=&quot;2013-08-07T03:33:00&quot; size=&quot;6130512&quot;&gt;&#10;          &lt;path full=&quot;C:\Users\acer\Desktop\SPSS Unit- I part I\audio\Wed Aug 07 09-02-25 2013.wav&quot; relative=&quot;SPSS Unit- I part I\audio\Wed Aug 07 09-02-25 2013.wav&quot; resource=&quot;Wed Aug 07 09-02-25 2013.wav&quot;/&gt;&#10;        &lt;/file&gt;&#10;        &lt;trim end=&quot;6&quot; start=&quot;0&quot;/&gt;&#10;        &lt;audio channels=&quot;2&quot; sampleRate=&quot;44100&quot;/&gt;&#10;      &lt;/audioTrack&gt;&#10;      &lt;audioTrack duration=&quot;59591&quot; muted=&quot;false&quot; slideId=&quot;{38FA0E8E-9A7F-4CC6-939A-D6F7D078C7BE}&quot; startTime=&quot;0&quot; stepIndex=&quot;0&quot; volume=&quot;1&quot;&gt;&#10;        &lt;file modifyTime=&quot;2013-08-07T03:34:00&quot; size=&quot;10511952&quot;&gt;&#10;          &lt;path full=&quot;C:\Users\acer\Desktop\SPSS Unit- I part I\audio\Wed Aug 07 09-03-00 2013.wav&quot; relative=&quot;SPSS Unit- I part I\audio\Wed Aug 07 09-03-00 2013.wav&quot; resource=&quot;Wed Aug 07 09-03-00 2013.wav&quot;/&gt;&#10;        &lt;/file&gt;&#10;        &lt;audio channels=&quot;2&quot; sampleRate=&quot;44100&quot;/&gt;&#10;      &lt;/audioTrack&gt;&#10;      &lt;audioTrack duration=&quot;54491&quot; muted=&quot;false&quot; slideId=&quot;{0F58191F-7C39-4115-9A77-FF2A62A04D3C}&quot; startTime=&quot;0&quot; stepIndex=&quot;0&quot; volume=&quot;1&quot;&gt;&#10;        &lt;file modifyTime=&quot;2013-08-07T03:34:54&quot; size=&quot;9612368&quot;&gt;&#10;          &lt;path full=&quot;C:\Users\acer\Desktop\SPSS Unit- I part I\audio\Wed Aug 07 09-04-00 2013.wav&quot; relative=&quot;SPSS Unit- I part I\audio\Wed Aug 07 09-04-00 2013.wav&quot; resource=&quot;Wed Aug 07 09-04-00 2013.wav&quot;/&gt;&#10;        &lt;/file&gt;&#10;        &lt;trim end=&quot;7&quot; start=&quot;0&quot;/&gt;&#10;        &lt;audio channels=&quot;2&quot; sampleRate=&quot;44100&quot;/&gt;&#10;      &lt;/audioTrack&gt;&#10;      &lt;audioTrack duration=&quot;61348&quot; muted=&quot;false&quot; slideId=&quot;{FD8F571F-EB2C-4D40-9F4B-DC9DE8A899EC}&quot; startTime=&quot;0&quot; stepIndex=&quot;0&quot; volume=&quot;1&quot;&gt;&#10;        &lt;file modifyTime=&quot;2013-08-07T03:35:56&quot; size=&quot;10821968&quot;&gt;&#10;          &lt;path full=&quot;C:\Users\acer\Desktop\SPSS Unit- I part I\audio\Wed Aug 07 09-04-55 2013.wav&quot; relative=&quot;SPSS Unit- I part I\audio\Wed Aug 07 09-04-55 2013.wav&quot; resource=&quot;Wed Aug 07 09-04-55 2013.wav&quot;/&gt;&#10;        &lt;/file&gt;&#10;        &lt;trim end=&quot;14&quot; start=&quot;0&quot;/&gt;&#10;        &lt;audio channels=&quot;2&quot; sampleRate=&quot;44100&quot;/&gt;&#10;      &lt;/audioTrack&gt;&#10;      &lt;audioTrack duration=&quot;28700&quot; muted=&quot;false&quot; slideId=&quot;{E8F049CD-B271-4C26-B536-11321740BF55}&quot; startTime=&quot;0&quot; stepIndex=&quot;0&quot; volume=&quot;1&quot;&gt;&#10;        &lt;file modifyTime=&quot;2013-08-07T03:36:25&quot; size=&quot;5062760&quot;&gt;&#10;          &lt;path full=&quot;C:\Users\acer\Desktop\SPSS Unit- I part I\audio\Wed Aug 07 09-05-56 2013.wav&quot; relative=&quot;SPSS Unit- I part I\audio\Wed Aug 07 09-05-56 2013.wav&quot; resource=&quot;Wed Aug 07 09-05-56 2013.wav&quot;/&gt;&#10;        &lt;/file&gt;&#10;        &lt;audio channels=&quot;2&quot; sampleRate=&quot;44100&quot;/&gt;&#10;      &lt;/audioTrack&gt;&#10;      &lt;audioTrack duration=&quot;12901&quot; muted=&quot;false&quot; slideId=&quot;{1472E13C-7DC0-4E2A-85E9-C51DCC646F54}&quot; startTime=&quot;0&quot; stepIndex=&quot;0&quot; volume=&quot;1&quot;&gt;&#10;        &lt;file modifyTime=&quot;2013-08-07T03:36:39&quot; size=&quot;2275920&quot;&gt;&#10;          &lt;path full=&quot;C:\Users\acer\Desktop\SPSS Unit- I part I\audio\Wed Aug 07 09-06-26 2013.wav&quot; relative=&quot;SPSS Unit- I part I\audio\Wed Aug 07 09-06-26 2013.wav&quot; resource=&quot;Wed Aug 07 09-06-26 2013.wav&quot;/&gt;&#10;        &lt;/file&gt;&#10;        &lt;audio channels=&quot;2&quot; sampleRate=&quot;44100&quot;/&gt;&#10;      &lt;/audioTrack&gt;&#10;    &lt;/audioTracks&gt;&#10;  &lt;/narration&gt;&#10;&#10;&lt;/presentation&gt;&#10;"/>
  <p:tag name="ISPRING_RESOURCE_PATHS_HASH_PRESENTER" val="7bddf85ff7ffd38e355c8f346dc43fede193e2"/>
</p:tagLst>
</file>

<file path=ppt/tags/tag10.xml><?xml version="1.0" encoding="utf-8"?>
<p:tagLst xmlns:a="http://schemas.openxmlformats.org/drawingml/2006/main" xmlns:r="http://schemas.openxmlformats.org/officeDocument/2006/relationships" xmlns:p="http://schemas.openxmlformats.org/presentationml/2006/main">
  <p:tag name="ISPRING_SLIDE_ID" val="{0F58191F-7C39-4115-9A77-FF2A62A04D3C}"/>
  <p:tag name="GENSWF_ADVANCE_TIME" val="54.484"/>
  <p:tag name="ISPRING_CUSTOM_TIMING_USED" val="1"/>
</p:tagLst>
</file>

<file path=ppt/tags/tag11.xml><?xml version="1.0" encoding="utf-8"?>
<p:tagLst xmlns:a="http://schemas.openxmlformats.org/drawingml/2006/main" xmlns:r="http://schemas.openxmlformats.org/officeDocument/2006/relationships" xmlns:p="http://schemas.openxmlformats.org/presentationml/2006/main">
  <p:tag name="ISPRING_SLIDE_ID" val="{FD8F571F-EB2C-4D40-9F4B-DC9DE8A899EC}"/>
  <p:tag name="GENSWF_ADVANCE_TIME" val="61.334"/>
  <p:tag name="ISPRING_CUSTOM_TIMING_USED" val="1"/>
</p:tagLst>
</file>

<file path=ppt/tags/tag12.xml><?xml version="1.0" encoding="utf-8"?>
<p:tagLst xmlns:a="http://schemas.openxmlformats.org/drawingml/2006/main" xmlns:r="http://schemas.openxmlformats.org/officeDocument/2006/relationships" xmlns:p="http://schemas.openxmlformats.org/presentationml/2006/main">
  <p:tag name="ISPRING_SLIDE_ID" val="{1472E13C-7DC0-4E2A-85E9-C51DCC646F54}"/>
  <p:tag name="GENSWF_ADVANCE_TIME" val="12.901"/>
  <p:tag name="ISPRING_CUSTOM_TIMING_USED" val="1"/>
</p:tagLst>
</file>

<file path=ppt/tags/tag2.xml><?xml version="1.0" encoding="utf-8"?>
<p:tagLst xmlns:a="http://schemas.openxmlformats.org/drawingml/2006/main" xmlns:r="http://schemas.openxmlformats.org/officeDocument/2006/relationships" xmlns:p="http://schemas.openxmlformats.org/presentationml/2006/main">
  <p:tag name="ISPRING_SLIDE_ID" val="{B709DD3F-0034-4F65-8852-C7F886B0C881}"/>
  <p:tag name="GENSWF_ADVANCE_TIME" val="15.336"/>
  <p:tag name="ISPRING_CUSTOM_TIMING_USED" val="1"/>
</p:tagLst>
</file>

<file path=ppt/tags/tag3.xml><?xml version="1.0" encoding="utf-8"?>
<p:tagLst xmlns:a="http://schemas.openxmlformats.org/drawingml/2006/main" xmlns:r="http://schemas.openxmlformats.org/officeDocument/2006/relationships" xmlns:p="http://schemas.openxmlformats.org/presentationml/2006/main">
  <p:tag name="ISPRING_SLIDE_ID" val="{504AD59F-E3DD-4C7F-ACA5-F76CC8861906}"/>
  <p:tag name="GENSWF_ADVANCE_TIME" val="62.888"/>
  <p:tag name="ISPRING_CUSTOM_TIMING_USED" val="1"/>
</p:tagLst>
</file>

<file path=ppt/tags/tag4.xml><?xml version="1.0" encoding="utf-8"?>
<p:tagLst xmlns:a="http://schemas.openxmlformats.org/drawingml/2006/main" xmlns:r="http://schemas.openxmlformats.org/officeDocument/2006/relationships" xmlns:p="http://schemas.openxmlformats.org/presentationml/2006/main">
  <p:tag name="ISPRING_SLIDE_ID" val="{BC2ABCC4-98DF-47D9-90AA-B6DD78E06CCB}"/>
  <p:tag name="GENSWF_ADVANCE_TIME" val="24.944"/>
  <p:tag name="ISPRING_CUSTOM_TIMING_USED" val="1"/>
</p:tagLst>
</file>

<file path=ppt/tags/tag5.xml><?xml version="1.0" encoding="utf-8"?>
<p:tagLst xmlns:a="http://schemas.openxmlformats.org/drawingml/2006/main" xmlns:r="http://schemas.openxmlformats.org/officeDocument/2006/relationships" xmlns:p="http://schemas.openxmlformats.org/presentationml/2006/main">
  <p:tag name="ISPRING_SLIDE_ID" val="{F453DE16-40FE-453D-AD01-3F6B8A39104B}"/>
  <p:tag name="GENSWF_ADVANCE_TIME" val="14.086"/>
  <p:tag name="ISPRING_CUSTOM_TIMING_USED" val="1"/>
</p:tagLst>
</file>

<file path=ppt/tags/tag6.xml><?xml version="1.0" encoding="utf-8"?>
<p:tagLst xmlns:a="http://schemas.openxmlformats.org/drawingml/2006/main" xmlns:r="http://schemas.openxmlformats.org/officeDocument/2006/relationships" xmlns:p="http://schemas.openxmlformats.org/presentationml/2006/main">
  <p:tag name="ISPRING_SLIDE_ID" val="{D333B8F8-89EE-4055-9710-F4FEC2A6862C}"/>
  <p:tag name="GENSWF_ADVANCE_TIME" val="28.208"/>
  <p:tag name="ISPRING_CUSTOM_TIMING_USED" val="1"/>
</p:tagLst>
</file>

<file path=ppt/tags/tag7.xml><?xml version="1.0" encoding="utf-8"?>
<p:tagLst xmlns:a="http://schemas.openxmlformats.org/drawingml/2006/main" xmlns:r="http://schemas.openxmlformats.org/officeDocument/2006/relationships" xmlns:p="http://schemas.openxmlformats.org/presentationml/2006/main">
  <p:tag name="ISPRING_SLIDE_ID" val="{E8F049CD-B271-4C26-B536-11321740BF55}"/>
  <p:tag name="GENSWF_ADVANCE_TIME" val="28.7"/>
  <p:tag name="ISPRING_CUSTOM_TIMING_USED" val="1"/>
</p:tagLst>
</file>

<file path=ppt/tags/tag8.xml><?xml version="1.0" encoding="utf-8"?>
<p:tagLst xmlns:a="http://schemas.openxmlformats.org/drawingml/2006/main" xmlns:r="http://schemas.openxmlformats.org/officeDocument/2006/relationships" xmlns:p="http://schemas.openxmlformats.org/presentationml/2006/main">
  <p:tag name="ISPRING_SLIDE_ID" val="{766EFBB0-2DBB-4FFA-A97A-BAB250C2708F}"/>
  <p:tag name="GENSWF_ADVANCE_TIME" val="38.5"/>
  <p:tag name="ISPRING_CUSTOM_TIMING_USED" val="1"/>
</p:tagLst>
</file>

<file path=ppt/tags/tag9.xml><?xml version="1.0" encoding="utf-8"?>
<p:tagLst xmlns:a="http://schemas.openxmlformats.org/drawingml/2006/main" xmlns:r="http://schemas.openxmlformats.org/officeDocument/2006/relationships" xmlns:p="http://schemas.openxmlformats.org/presentationml/2006/main">
  <p:tag name="ISPRING_SLIDE_ID" val="{38FA0E8E-9A7F-4CC6-939A-D6F7D078C7BE}"/>
  <p:tag name="GENSWF_ADVANCE_TIME" val="59.591"/>
  <p:tag name="ISPRING_CUSTOM_TIMING_US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1710</TotalTime>
  <Words>794</Words>
  <Application>Microsoft Office PowerPoint</Application>
  <PresentationFormat>On-screen Show (4:3)</PresentationFormat>
  <Paragraphs>66</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Unit- I </vt:lpstr>
      <vt:lpstr>About SPSS </vt:lpstr>
      <vt:lpstr>Slide 3</vt:lpstr>
      <vt:lpstr>Slide 4</vt:lpstr>
      <vt:lpstr>World of variables and cases</vt:lpstr>
      <vt:lpstr> Need of the Software</vt:lpstr>
      <vt:lpstr>Features of SPSS</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dc:title>
  <dc:creator>Manjari Agarwal</dc:creator>
  <cp:lastModifiedBy>admin</cp:lastModifiedBy>
  <cp:revision>130</cp:revision>
  <dcterms:created xsi:type="dcterms:W3CDTF">2006-08-16T00:00:00Z</dcterms:created>
  <dcterms:modified xsi:type="dcterms:W3CDTF">2020-04-18T05:55:14Z</dcterms:modified>
</cp:coreProperties>
</file>