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79" r:id="rId6"/>
    <p:sldId id="262" r:id="rId7"/>
    <p:sldId id="264" r:id="rId8"/>
    <p:sldId id="263" r:id="rId9"/>
    <p:sldId id="265" r:id="rId10"/>
    <p:sldId id="266" r:id="rId11"/>
    <p:sldId id="267" r:id="rId12"/>
    <p:sldId id="259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IN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IN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CEEE86-6A17-4626-9C3E-C5821BCF1199}" type="datetimeFigureOut">
              <a:rPr lang="en-US" smtClean="0"/>
              <a:pPr/>
              <a:t>11/29/2019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8CEE39-F6C7-485F-A5BE-DAE12A8C68A2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1670" y="285728"/>
            <a:ext cx="6643734" cy="3357586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Research Method, Methodology </a:t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and </a:t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Research Design</a:t>
            </a:r>
            <a:endParaRPr lang="en-IN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en-US" dirty="0" smtClean="0"/>
              <a:t>By:</a:t>
            </a:r>
          </a:p>
          <a:p>
            <a:r>
              <a:rPr lang="en-US" dirty="0" smtClean="0"/>
              <a:t>Dr. Jatashankar R Tewari,</a:t>
            </a:r>
          </a:p>
          <a:p>
            <a:r>
              <a:rPr lang="en-US" dirty="0" smtClean="0"/>
              <a:t>Assistant Professor-Hotel Management,</a:t>
            </a:r>
          </a:p>
          <a:p>
            <a:r>
              <a:rPr lang="en-US" dirty="0" smtClean="0"/>
              <a:t>Uttarakhand Open University, Haldwani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en-IN" sz="2800" b="1" dirty="0" smtClean="0"/>
              <a:t>Qualitative Research </a:t>
            </a:r>
            <a:r>
              <a:rPr lang="en-IN" sz="2800" b="1" dirty="0" smtClean="0"/>
              <a:t>Characteristics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561672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IN" dirty="0" smtClean="0"/>
              <a:t>In qualitative research, we see different major characteristics at each stage of the </a:t>
            </a:r>
            <a:r>
              <a:rPr lang="en-IN" dirty="0" smtClean="0"/>
              <a:t>research process:</a:t>
            </a:r>
          </a:p>
          <a:p>
            <a:pPr algn="just"/>
            <a:r>
              <a:rPr lang="en-IN" dirty="0" smtClean="0"/>
              <a:t>Exploring a problem and developing a detailed understanding of a </a:t>
            </a:r>
            <a:r>
              <a:rPr lang="en-IN" dirty="0" smtClean="0"/>
              <a:t>central phenomenon</a:t>
            </a:r>
            <a:endParaRPr lang="en-IN" dirty="0" smtClean="0"/>
          </a:p>
          <a:p>
            <a:pPr algn="just"/>
            <a:r>
              <a:rPr lang="en-IN" dirty="0" smtClean="0"/>
              <a:t>Having </a:t>
            </a:r>
            <a:r>
              <a:rPr lang="en-IN" dirty="0" smtClean="0"/>
              <a:t>the literature review play a minor role but justify the problem</a:t>
            </a:r>
          </a:p>
          <a:p>
            <a:pPr algn="just"/>
            <a:r>
              <a:rPr lang="en-IN" dirty="0" smtClean="0"/>
              <a:t>Stating </a:t>
            </a:r>
            <a:r>
              <a:rPr lang="en-IN" dirty="0" smtClean="0"/>
              <a:t>the purpose and research questions in a general and broad way so as to </a:t>
            </a:r>
            <a:r>
              <a:rPr lang="en-IN" dirty="0" smtClean="0"/>
              <a:t>the participants</a:t>
            </a:r>
            <a:r>
              <a:rPr lang="en-IN" dirty="0" smtClean="0"/>
              <a:t>’ experiences</a:t>
            </a:r>
          </a:p>
          <a:p>
            <a:pPr algn="just"/>
            <a:r>
              <a:rPr lang="en-IN" dirty="0" smtClean="0"/>
              <a:t>Collecting </a:t>
            </a:r>
            <a:r>
              <a:rPr lang="en-IN" dirty="0" smtClean="0"/>
              <a:t>data based on words from a small number of individuals so that </a:t>
            </a:r>
            <a:r>
              <a:rPr lang="en-IN" dirty="0" smtClean="0"/>
              <a:t>the participants</a:t>
            </a:r>
            <a:r>
              <a:rPr lang="en-IN" dirty="0" smtClean="0"/>
              <a:t>’ views are obtained</a:t>
            </a:r>
          </a:p>
          <a:p>
            <a:pPr algn="just"/>
            <a:r>
              <a:rPr lang="en-IN" dirty="0" err="1" smtClean="0"/>
              <a:t>Analyzing</a:t>
            </a:r>
            <a:r>
              <a:rPr lang="en-IN" dirty="0" smtClean="0"/>
              <a:t> </a:t>
            </a:r>
            <a:r>
              <a:rPr lang="en-IN" dirty="0" smtClean="0"/>
              <a:t>the data for description and themes using text analysis and </a:t>
            </a:r>
            <a:r>
              <a:rPr lang="en-IN" dirty="0" smtClean="0"/>
              <a:t>interpreting the </a:t>
            </a:r>
            <a:r>
              <a:rPr lang="en-IN" dirty="0" smtClean="0"/>
              <a:t>larger meaning of the </a:t>
            </a:r>
            <a:r>
              <a:rPr lang="en-IN" dirty="0" smtClean="0"/>
              <a:t>findings</a:t>
            </a:r>
            <a:endParaRPr lang="en-IN" dirty="0" smtClean="0"/>
          </a:p>
          <a:p>
            <a:pPr algn="just"/>
            <a:r>
              <a:rPr lang="en-IN" dirty="0" smtClean="0"/>
              <a:t>Writing </a:t>
            </a:r>
            <a:r>
              <a:rPr lang="en-IN" dirty="0" smtClean="0"/>
              <a:t>the report using </a:t>
            </a:r>
            <a:r>
              <a:rPr lang="en-IN" dirty="0" smtClean="0"/>
              <a:t>flexible</a:t>
            </a:r>
            <a:r>
              <a:rPr lang="en-IN" dirty="0" smtClean="0"/>
              <a:t>, emerging structures and evaluative criteria, </a:t>
            </a:r>
            <a:r>
              <a:rPr lang="en-IN" dirty="0" smtClean="0"/>
              <a:t>and including </a:t>
            </a:r>
            <a:r>
              <a:rPr lang="en-IN" dirty="0" smtClean="0"/>
              <a:t>the researchers’ subjective </a:t>
            </a:r>
            <a:r>
              <a:rPr lang="en-IN" dirty="0" smtClean="0"/>
              <a:t>reflexivity </a:t>
            </a:r>
            <a:r>
              <a:rPr lang="en-IN" dirty="0" smtClean="0"/>
              <a:t>and bias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en-IN" b="1" dirty="0" smtClean="0"/>
              <a:t>Mixed Methods Research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5616720"/>
          </a:xfrm>
        </p:spPr>
        <p:txBody>
          <a:bodyPr/>
          <a:lstStyle/>
          <a:p>
            <a:pPr algn="just">
              <a:buNone/>
            </a:pPr>
            <a:r>
              <a:rPr lang="en-IN" dirty="0" smtClean="0"/>
              <a:t>Mixed Methods Research is </a:t>
            </a:r>
            <a:r>
              <a:rPr lang="en-IN" dirty="0" smtClean="0"/>
              <a:t>an approach to inquiry involving collecting both quantitative and qualitative data, integrating the two forms of data, and using distinct designs that may involve philosophical assumptions and theoretical frameworks. </a:t>
            </a:r>
            <a:endParaRPr lang="en-IN" dirty="0" smtClean="0"/>
          </a:p>
          <a:p>
            <a:pPr algn="just">
              <a:buNone/>
            </a:pPr>
            <a:r>
              <a:rPr lang="en-IN" dirty="0" smtClean="0"/>
              <a:t>The </a:t>
            </a:r>
            <a:r>
              <a:rPr lang="en-IN" dirty="0" smtClean="0"/>
              <a:t>core assumption of this form of inquiry is that </a:t>
            </a:r>
            <a:r>
              <a:rPr lang="en-IN" dirty="0" smtClean="0"/>
              <a:t>the </a:t>
            </a:r>
            <a:r>
              <a:rPr lang="en-IN" dirty="0" smtClean="0"/>
              <a:t>combination of qualitative and quantitative approaches provides a more complete understanding of a research problem than either approach alone. 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>What is a research design?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5616720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dirty="0" smtClean="0"/>
              <a:t>A research design is a plan, structure and strategy of investigation so conceived as to </a:t>
            </a:r>
            <a:r>
              <a:rPr lang="en-IN" dirty="0" smtClean="0"/>
              <a:t>obtain answers </a:t>
            </a:r>
            <a:r>
              <a:rPr lang="en-IN" dirty="0" smtClean="0"/>
              <a:t>to research questions or problems</a:t>
            </a:r>
            <a:r>
              <a:rPr lang="en-IN" dirty="0" smtClean="0"/>
              <a:t>. </a:t>
            </a:r>
            <a:r>
              <a:rPr lang="en-IN" dirty="0" smtClean="0"/>
              <a:t>It includes an outline of what the investigator will do from writing the hypotheses </a:t>
            </a:r>
            <a:r>
              <a:rPr lang="en-IN" dirty="0" smtClean="0"/>
              <a:t>and their </a:t>
            </a:r>
            <a:r>
              <a:rPr lang="en-IN" dirty="0" smtClean="0"/>
              <a:t>operational implications to the final analysis of data. </a:t>
            </a:r>
            <a:r>
              <a:rPr lang="en-IN" dirty="0" smtClean="0"/>
              <a:t>(</a:t>
            </a:r>
            <a:r>
              <a:rPr lang="en-IN" dirty="0" err="1" smtClean="0"/>
              <a:t>Kerlinger</a:t>
            </a:r>
            <a:r>
              <a:rPr lang="en-IN" dirty="0" smtClean="0"/>
              <a:t>, 1986)</a:t>
            </a:r>
          </a:p>
          <a:p>
            <a:pPr algn="just"/>
            <a:r>
              <a:rPr lang="en-IN" dirty="0" smtClean="0"/>
              <a:t>According to </a:t>
            </a:r>
            <a:r>
              <a:rPr lang="en-IN" dirty="0" err="1" smtClean="0"/>
              <a:t>Selltiz</a:t>
            </a:r>
            <a:r>
              <a:rPr lang="en-IN" dirty="0" smtClean="0"/>
              <a:t>, Deutsch and </a:t>
            </a:r>
            <a:r>
              <a:rPr lang="en-IN" dirty="0" smtClean="0"/>
              <a:t>Cook(1962), </a:t>
            </a:r>
            <a:r>
              <a:rPr lang="en-IN" dirty="0" smtClean="0"/>
              <a:t>‘A research design </a:t>
            </a:r>
            <a:r>
              <a:rPr lang="en-IN" dirty="0" smtClean="0"/>
              <a:t>is the </a:t>
            </a:r>
            <a:r>
              <a:rPr lang="en-IN" dirty="0" smtClean="0"/>
              <a:t>arrangement of conditions for collection and analysis of data in a manner that aims to </a:t>
            </a:r>
            <a:r>
              <a:rPr lang="en-IN" dirty="0" smtClean="0"/>
              <a:t>combine relevance </a:t>
            </a:r>
            <a:r>
              <a:rPr lang="en-IN" dirty="0" smtClean="0"/>
              <a:t>to the research purpose with economy in procedure</a:t>
            </a:r>
            <a:r>
              <a:rPr lang="en-IN" dirty="0" smtClean="0"/>
              <a:t>’.</a:t>
            </a:r>
          </a:p>
          <a:p>
            <a:pPr algn="just"/>
            <a:r>
              <a:rPr lang="en-IN" dirty="0" smtClean="0"/>
              <a:t>Research designs are </a:t>
            </a:r>
            <a:r>
              <a:rPr lang="en-IN" dirty="0" smtClean="0"/>
              <a:t>the</a:t>
            </a:r>
            <a:r>
              <a:rPr lang="en-IN" b="1" dirty="0" smtClean="0"/>
              <a:t> </a:t>
            </a:r>
            <a:r>
              <a:rPr lang="en-IN" dirty="0" smtClean="0"/>
              <a:t>specific </a:t>
            </a:r>
            <a:r>
              <a:rPr lang="en-IN" dirty="0" smtClean="0"/>
              <a:t>procedures involved in the research process: data collection, data analysis, </a:t>
            </a:r>
            <a:r>
              <a:rPr lang="en-IN" dirty="0" smtClean="0"/>
              <a:t>and report </a:t>
            </a:r>
            <a:r>
              <a:rPr lang="en-IN" dirty="0" smtClean="0"/>
              <a:t>writing.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Research Designs Associated with </a:t>
            </a:r>
            <a:r>
              <a:rPr lang="en-IN" b="1" dirty="0" smtClean="0"/>
              <a:t>Quantitative and </a:t>
            </a:r>
            <a:r>
              <a:rPr lang="en-IN" b="1" dirty="0" smtClean="0"/>
              <a:t>Qualitative Research</a:t>
            </a:r>
            <a:endParaRPr lang="en-IN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0068" y="1428736"/>
            <a:ext cx="825772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Quantitative </a:t>
            </a:r>
            <a:r>
              <a:rPr lang="en-IN" b="1" dirty="0" smtClean="0"/>
              <a:t>Research Designs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IN" b="1" i="1" dirty="0" smtClean="0"/>
              <a:t>Experimental </a:t>
            </a:r>
            <a:r>
              <a:rPr lang="en-IN" b="1" i="1" dirty="0" smtClean="0"/>
              <a:t>Designs: </a:t>
            </a:r>
            <a:r>
              <a:rPr lang="en-IN" dirty="0" smtClean="0"/>
              <a:t>Some </a:t>
            </a:r>
            <a:r>
              <a:rPr lang="en-IN" dirty="0" smtClean="0"/>
              <a:t>quantitative researchers seek to test whether an educational practice or idea </a:t>
            </a:r>
            <a:r>
              <a:rPr lang="en-IN" dirty="0" smtClean="0"/>
              <a:t>makes a </a:t>
            </a:r>
            <a:r>
              <a:rPr lang="en-IN" dirty="0" smtClean="0"/>
              <a:t>difference for individuals. Experimental research procedures are ideally suited </a:t>
            </a:r>
            <a:r>
              <a:rPr lang="en-IN" dirty="0" smtClean="0"/>
              <a:t>for</a:t>
            </a:r>
            <a:r>
              <a:rPr lang="en-IN" dirty="0" smtClean="0"/>
              <a:t> this study. </a:t>
            </a:r>
            <a:r>
              <a:rPr lang="en-IN" i="1" dirty="0" smtClean="0"/>
              <a:t>Experimental designs (also called intervention studies or group </a:t>
            </a:r>
            <a:r>
              <a:rPr lang="en-IN" i="1" dirty="0" smtClean="0"/>
              <a:t>comparison </a:t>
            </a:r>
            <a:r>
              <a:rPr lang="en-IN" dirty="0" smtClean="0"/>
              <a:t>studies</a:t>
            </a:r>
            <a:r>
              <a:rPr lang="en-IN" dirty="0" smtClean="0"/>
              <a:t>) are procedures in quantitative research in which the investigator </a:t>
            </a:r>
            <a:r>
              <a:rPr lang="en-IN" dirty="0" smtClean="0"/>
              <a:t>determines whether </a:t>
            </a:r>
            <a:r>
              <a:rPr lang="en-IN" dirty="0" smtClean="0"/>
              <a:t>an activity or materials make a difference in results for participants. You </a:t>
            </a:r>
            <a:r>
              <a:rPr lang="en-IN" dirty="0" smtClean="0"/>
              <a:t>assess this </a:t>
            </a:r>
            <a:r>
              <a:rPr lang="en-IN" dirty="0" smtClean="0"/>
              <a:t>impact by giving one group one set of activities (called an </a:t>
            </a:r>
            <a:r>
              <a:rPr lang="en-IN" i="1" dirty="0" smtClean="0"/>
              <a:t>intervention) and </a:t>
            </a:r>
            <a:r>
              <a:rPr lang="en-IN" i="1" dirty="0" smtClean="0"/>
              <a:t>withholding </a:t>
            </a:r>
            <a:r>
              <a:rPr lang="en-IN" dirty="0" smtClean="0"/>
              <a:t>the </a:t>
            </a:r>
            <a:r>
              <a:rPr lang="en-IN" dirty="0" smtClean="0"/>
              <a:t>set from another group.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IN" b="1" i="1" dirty="0" err="1" smtClean="0"/>
              <a:t>Correlational</a:t>
            </a:r>
            <a:r>
              <a:rPr lang="en-IN" b="1" i="1" dirty="0" smtClean="0"/>
              <a:t> </a:t>
            </a:r>
            <a:r>
              <a:rPr lang="en-IN" b="1" i="1" dirty="0" smtClean="0"/>
              <a:t>Designs: </a:t>
            </a:r>
            <a:r>
              <a:rPr lang="en-IN" dirty="0" smtClean="0"/>
              <a:t>In </a:t>
            </a:r>
            <a:r>
              <a:rPr lang="en-IN" dirty="0" smtClean="0"/>
              <a:t>some studies, you may be unable to provide an intervention or to assign </a:t>
            </a:r>
            <a:r>
              <a:rPr lang="en-IN" dirty="0" smtClean="0"/>
              <a:t>individuals to </a:t>
            </a:r>
            <a:r>
              <a:rPr lang="en-IN" dirty="0" smtClean="0"/>
              <a:t>groups. Moreover, you focus more on examining the association or relation of one </a:t>
            </a:r>
            <a:r>
              <a:rPr lang="en-IN" dirty="0" smtClean="0"/>
              <a:t>or more </a:t>
            </a:r>
            <a:r>
              <a:rPr lang="en-IN" dirty="0" smtClean="0"/>
              <a:t>variables than in testing the impact of activities or materials. </a:t>
            </a:r>
            <a:r>
              <a:rPr lang="en-IN" i="1" dirty="0" err="1" smtClean="0"/>
              <a:t>Correlational</a:t>
            </a:r>
            <a:r>
              <a:rPr lang="en-IN" i="1" dirty="0" smtClean="0"/>
              <a:t> </a:t>
            </a:r>
            <a:r>
              <a:rPr lang="en-IN" i="1" dirty="0" smtClean="0"/>
              <a:t>designs </a:t>
            </a:r>
            <a:r>
              <a:rPr lang="en-IN" dirty="0" smtClean="0"/>
              <a:t>are </a:t>
            </a:r>
            <a:r>
              <a:rPr lang="en-IN" dirty="0" smtClean="0"/>
              <a:t>procedures in quantitative research in which investigators measure the degree </a:t>
            </a:r>
            <a:r>
              <a:rPr lang="en-IN" dirty="0" smtClean="0"/>
              <a:t>of association </a:t>
            </a:r>
            <a:r>
              <a:rPr lang="en-IN" dirty="0" smtClean="0"/>
              <a:t>(or relation) between two or more variables using the statistical </a:t>
            </a:r>
            <a:r>
              <a:rPr lang="en-IN" dirty="0" smtClean="0"/>
              <a:t>procedure of </a:t>
            </a:r>
            <a:r>
              <a:rPr lang="en-IN" dirty="0" err="1" smtClean="0"/>
              <a:t>correlational</a:t>
            </a:r>
            <a:r>
              <a:rPr lang="en-IN" dirty="0" smtClean="0"/>
              <a:t> analysis. This degree of association, expressed as a number, </a:t>
            </a:r>
            <a:r>
              <a:rPr lang="en-IN" dirty="0" smtClean="0"/>
              <a:t>indicates whether </a:t>
            </a:r>
            <a:r>
              <a:rPr lang="en-IN" dirty="0" smtClean="0"/>
              <a:t>the two variables are related or whether one can predict another. To </a:t>
            </a:r>
            <a:r>
              <a:rPr lang="en-IN" dirty="0" smtClean="0"/>
              <a:t>accomplish this</a:t>
            </a:r>
            <a:r>
              <a:rPr lang="en-IN" dirty="0" smtClean="0"/>
              <a:t>, you study a single group of individuals rather than two or more groups as in </a:t>
            </a:r>
            <a:r>
              <a:rPr lang="en-IN" dirty="0" smtClean="0"/>
              <a:t>an experiment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IN" sz="2600" b="1" i="1" dirty="0" smtClean="0"/>
              <a:t>Survey </a:t>
            </a:r>
            <a:r>
              <a:rPr lang="en-IN" sz="2600" b="1" i="1" dirty="0" smtClean="0"/>
              <a:t>Designs: </a:t>
            </a:r>
            <a:r>
              <a:rPr lang="en-IN" sz="2600" dirty="0" smtClean="0"/>
              <a:t>In </a:t>
            </a:r>
            <a:r>
              <a:rPr lang="en-IN" sz="2600" dirty="0" smtClean="0"/>
              <a:t>another form of quantitative research, you may not want to test an activity or </a:t>
            </a:r>
            <a:r>
              <a:rPr lang="en-IN" sz="2600" dirty="0" smtClean="0"/>
              <a:t>materials or </a:t>
            </a:r>
            <a:r>
              <a:rPr lang="en-IN" sz="2600" dirty="0" smtClean="0"/>
              <a:t>may not be interested in the association among variables. Instead, you seek </a:t>
            </a:r>
            <a:r>
              <a:rPr lang="en-IN" sz="2600" dirty="0" smtClean="0"/>
              <a:t>to describe </a:t>
            </a:r>
            <a:r>
              <a:rPr lang="en-IN" sz="2600" dirty="0" smtClean="0"/>
              <a:t>trends in a large population of individuals. In this case, a survey is a </a:t>
            </a:r>
            <a:r>
              <a:rPr lang="en-IN" sz="2600" dirty="0" smtClean="0"/>
              <a:t>good procedure </a:t>
            </a:r>
            <a:r>
              <a:rPr lang="en-IN" sz="2600" dirty="0" smtClean="0"/>
              <a:t>to use. </a:t>
            </a:r>
            <a:r>
              <a:rPr lang="en-IN" sz="2600" i="1" dirty="0" smtClean="0"/>
              <a:t>Survey designs are procedures in quantitative research in which </a:t>
            </a:r>
            <a:r>
              <a:rPr lang="en-IN" sz="2600" i="1" dirty="0" smtClean="0"/>
              <a:t>you </a:t>
            </a:r>
            <a:r>
              <a:rPr lang="en-IN" sz="2600" dirty="0" smtClean="0"/>
              <a:t>administer </a:t>
            </a:r>
            <a:r>
              <a:rPr lang="en-IN" sz="2600" dirty="0" smtClean="0"/>
              <a:t>a survey or questionnaire to a small group of people (called the </a:t>
            </a:r>
            <a:r>
              <a:rPr lang="en-IN" sz="2600" i="1" dirty="0" smtClean="0"/>
              <a:t>sample) </a:t>
            </a:r>
            <a:r>
              <a:rPr lang="en-IN" sz="2600" i="1" dirty="0" smtClean="0"/>
              <a:t>to </a:t>
            </a:r>
            <a:r>
              <a:rPr lang="en-IN" sz="2600" dirty="0" smtClean="0"/>
              <a:t>identify </a:t>
            </a:r>
            <a:r>
              <a:rPr lang="en-IN" sz="2600" dirty="0" smtClean="0"/>
              <a:t>trends in attitudes, opinions, </a:t>
            </a:r>
            <a:r>
              <a:rPr lang="en-IN" sz="2600" dirty="0" err="1" smtClean="0"/>
              <a:t>behaviors</a:t>
            </a:r>
            <a:r>
              <a:rPr lang="en-IN" sz="2600" dirty="0" smtClean="0"/>
              <a:t>, or characteristics of a large group of </a:t>
            </a:r>
            <a:r>
              <a:rPr lang="en-IN" sz="2600" dirty="0" smtClean="0"/>
              <a:t>people(called </a:t>
            </a:r>
            <a:r>
              <a:rPr lang="en-IN" sz="2600" dirty="0" smtClean="0"/>
              <a:t>the </a:t>
            </a:r>
            <a:r>
              <a:rPr lang="en-IN" sz="2600" i="1" dirty="0" smtClean="0"/>
              <a:t>population).</a:t>
            </a:r>
            <a:endParaRPr lang="en-IN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en-US" dirty="0" smtClean="0"/>
              <a:t>Qualitative Designs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IN" b="1" i="1" dirty="0" smtClean="0"/>
              <a:t>Grounded Theory </a:t>
            </a:r>
            <a:r>
              <a:rPr lang="en-IN" b="1" i="1" dirty="0" smtClean="0"/>
              <a:t>Designs: </a:t>
            </a:r>
            <a:r>
              <a:rPr lang="en-IN" dirty="0" smtClean="0"/>
              <a:t>Instead </a:t>
            </a:r>
            <a:r>
              <a:rPr lang="en-IN" dirty="0" smtClean="0"/>
              <a:t>of studying a single group, you might examine a number of individuals </a:t>
            </a:r>
            <a:r>
              <a:rPr lang="en-IN" dirty="0" smtClean="0"/>
              <a:t>who have </a:t>
            </a:r>
            <a:r>
              <a:rPr lang="en-IN" dirty="0" smtClean="0"/>
              <a:t>all experienced an action, interaction, or process. </a:t>
            </a:r>
            <a:r>
              <a:rPr lang="en-IN" i="1" dirty="0" smtClean="0"/>
              <a:t>Grounded theory designs </a:t>
            </a:r>
            <a:r>
              <a:rPr lang="en-IN" i="1" dirty="0" smtClean="0"/>
              <a:t>are </a:t>
            </a:r>
            <a:r>
              <a:rPr lang="en-IN" dirty="0" smtClean="0"/>
              <a:t>systematic</a:t>
            </a:r>
            <a:r>
              <a:rPr lang="en-IN" dirty="0" smtClean="0"/>
              <a:t>, qualitative procedures that researchers use to generate a general </a:t>
            </a:r>
            <a:r>
              <a:rPr lang="en-IN" dirty="0" smtClean="0"/>
              <a:t>explanation (grounded </a:t>
            </a:r>
            <a:r>
              <a:rPr lang="en-IN" dirty="0" smtClean="0"/>
              <a:t>in the views of participants, called a </a:t>
            </a:r>
            <a:r>
              <a:rPr lang="en-IN" i="1" dirty="0" smtClean="0"/>
              <a:t>grounded theory) that explains a </a:t>
            </a:r>
            <a:r>
              <a:rPr lang="en-IN" i="1" dirty="0" smtClean="0"/>
              <a:t>process, </a:t>
            </a:r>
            <a:r>
              <a:rPr lang="en-IN" dirty="0" smtClean="0"/>
              <a:t>action</a:t>
            </a:r>
            <a:r>
              <a:rPr lang="en-IN" dirty="0" smtClean="0"/>
              <a:t>, or interaction among people. The procedures for developing this theory </a:t>
            </a:r>
            <a:r>
              <a:rPr lang="en-IN" dirty="0" smtClean="0"/>
              <a:t>include primarily </a:t>
            </a:r>
            <a:r>
              <a:rPr lang="en-IN" dirty="0" smtClean="0"/>
              <a:t>collecting interview data, developing and relating categories (or themes) </a:t>
            </a:r>
            <a:r>
              <a:rPr lang="en-IN" dirty="0" smtClean="0"/>
              <a:t>of information</a:t>
            </a:r>
            <a:r>
              <a:rPr lang="en-IN" dirty="0" smtClean="0"/>
              <a:t>, and composing a </a:t>
            </a:r>
            <a:r>
              <a:rPr lang="en-IN" dirty="0" smtClean="0"/>
              <a:t>figure </a:t>
            </a:r>
            <a:r>
              <a:rPr lang="en-IN" dirty="0" smtClean="0"/>
              <a:t>or visual model that portrays the general </a:t>
            </a:r>
            <a:r>
              <a:rPr lang="en-IN" dirty="0" smtClean="0"/>
              <a:t>explanation. In </a:t>
            </a:r>
            <a:r>
              <a:rPr lang="en-IN" dirty="0" smtClean="0"/>
              <a:t>this way, the explanation is “grounded” in the data from participants. From </a:t>
            </a:r>
            <a:r>
              <a:rPr lang="en-IN" dirty="0" smtClean="0"/>
              <a:t>this explanation</a:t>
            </a:r>
            <a:r>
              <a:rPr lang="en-IN" dirty="0" smtClean="0"/>
              <a:t>, you construct predictive statements about the experiences of individuals.</a:t>
            </a:r>
            <a:endParaRPr lang="en-I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IN" b="1" i="1" dirty="0" smtClean="0"/>
              <a:t>Ethnographic </a:t>
            </a:r>
            <a:r>
              <a:rPr lang="en-IN" b="1" i="1" dirty="0" smtClean="0"/>
              <a:t>Designs: </a:t>
            </a:r>
            <a:r>
              <a:rPr lang="en-IN" dirty="0" smtClean="0"/>
              <a:t>You </a:t>
            </a:r>
            <a:r>
              <a:rPr lang="en-IN" dirty="0" smtClean="0"/>
              <a:t>may be interested in studying one group of individuals, in examining them in </a:t>
            </a:r>
            <a:r>
              <a:rPr lang="en-IN" dirty="0" smtClean="0"/>
              <a:t>the setting </a:t>
            </a:r>
            <a:r>
              <a:rPr lang="en-IN" dirty="0" smtClean="0"/>
              <a:t>where they live and work, and in developing a portrait of how they interact. </a:t>
            </a:r>
            <a:r>
              <a:rPr lang="en-IN" dirty="0" smtClean="0"/>
              <a:t>An ethnographic </a:t>
            </a:r>
            <a:r>
              <a:rPr lang="en-IN" dirty="0" smtClean="0"/>
              <a:t>study is well suited for this purpose. </a:t>
            </a:r>
            <a:r>
              <a:rPr lang="en-IN" i="1" dirty="0" smtClean="0"/>
              <a:t>Ethnographic designs are </a:t>
            </a:r>
            <a:r>
              <a:rPr lang="en-IN" i="1" dirty="0" smtClean="0"/>
              <a:t>qualitative </a:t>
            </a:r>
            <a:r>
              <a:rPr lang="en-IN" dirty="0" smtClean="0"/>
              <a:t>procedures </a:t>
            </a:r>
            <a:r>
              <a:rPr lang="en-IN" dirty="0" smtClean="0"/>
              <a:t>for describing, </a:t>
            </a:r>
            <a:r>
              <a:rPr lang="en-IN" dirty="0" err="1" smtClean="0"/>
              <a:t>analyzing</a:t>
            </a:r>
            <a:r>
              <a:rPr lang="en-IN" dirty="0" smtClean="0"/>
              <a:t>, and interpreting a cultural group’s shared </a:t>
            </a:r>
            <a:r>
              <a:rPr lang="en-IN" dirty="0" smtClean="0"/>
              <a:t>patterns of </a:t>
            </a:r>
            <a:r>
              <a:rPr lang="en-IN" dirty="0" err="1" smtClean="0"/>
              <a:t>behavior</a:t>
            </a:r>
            <a:r>
              <a:rPr lang="en-IN" dirty="0" smtClean="0"/>
              <a:t>, beliefs, and language that develop over time. In ethnography, the </a:t>
            </a:r>
            <a:r>
              <a:rPr lang="en-IN" dirty="0" smtClean="0"/>
              <a:t>researcher provides </a:t>
            </a:r>
            <a:r>
              <a:rPr lang="en-IN" dirty="0" smtClean="0"/>
              <a:t>a detailed picture of the culture-sharing group, drawing on various </a:t>
            </a:r>
            <a:r>
              <a:rPr lang="en-IN" dirty="0" smtClean="0"/>
              <a:t>sources of </a:t>
            </a:r>
            <a:r>
              <a:rPr lang="en-IN" dirty="0" smtClean="0"/>
              <a:t>information. The ethnographer also describes the group within its setting, </a:t>
            </a:r>
            <a:r>
              <a:rPr lang="en-IN" dirty="0" smtClean="0"/>
              <a:t>explores themes </a:t>
            </a:r>
            <a:r>
              <a:rPr lang="en-IN" dirty="0" smtClean="0"/>
              <a:t>or issues that develop over time as the group interacts, and details a portrait </a:t>
            </a:r>
            <a:r>
              <a:rPr lang="en-IN" dirty="0" smtClean="0"/>
              <a:t>of the </a:t>
            </a:r>
            <a:r>
              <a:rPr lang="en-IN" dirty="0" smtClean="0"/>
              <a:t>group.</a:t>
            </a:r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7467600" cy="583103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IN" b="1" i="1" dirty="0" smtClean="0"/>
              <a:t>Narrative Research </a:t>
            </a:r>
            <a:r>
              <a:rPr lang="en-IN" b="1" i="1" dirty="0" smtClean="0"/>
              <a:t>Designs: </a:t>
            </a:r>
            <a:r>
              <a:rPr lang="en-IN" dirty="0" smtClean="0"/>
              <a:t>You </a:t>
            </a:r>
            <a:r>
              <a:rPr lang="en-IN" dirty="0" smtClean="0"/>
              <a:t>may not be interested in describing and interpreting group </a:t>
            </a:r>
            <a:r>
              <a:rPr lang="en-IN" dirty="0" err="1" smtClean="0"/>
              <a:t>behavior</a:t>
            </a:r>
            <a:r>
              <a:rPr lang="en-IN" dirty="0" smtClean="0"/>
              <a:t> or ideas, or </a:t>
            </a:r>
            <a:r>
              <a:rPr lang="en-IN" dirty="0" smtClean="0"/>
              <a:t>in developing </a:t>
            </a:r>
            <a:r>
              <a:rPr lang="en-IN" dirty="0" smtClean="0"/>
              <a:t>an explanation grounded in the experiences of many individuals. Instead</a:t>
            </a:r>
            <a:r>
              <a:rPr lang="en-IN" dirty="0" smtClean="0"/>
              <a:t>,</a:t>
            </a:r>
            <a:r>
              <a:rPr lang="en-IN" dirty="0" smtClean="0"/>
              <a:t> you wish to tell the stories of one or two individuals. </a:t>
            </a:r>
            <a:r>
              <a:rPr lang="en-IN" i="1" dirty="0" smtClean="0"/>
              <a:t>Narrative research designs </a:t>
            </a:r>
            <a:r>
              <a:rPr lang="en-IN" i="1" dirty="0" smtClean="0"/>
              <a:t>are </a:t>
            </a:r>
            <a:r>
              <a:rPr lang="en-IN" dirty="0" smtClean="0"/>
              <a:t>qualitative </a:t>
            </a:r>
            <a:r>
              <a:rPr lang="en-IN" dirty="0" smtClean="0"/>
              <a:t>procedures in which researchers describe the lives of individuals, collect </a:t>
            </a:r>
            <a:r>
              <a:rPr lang="en-IN" dirty="0" smtClean="0"/>
              <a:t>and tell </a:t>
            </a:r>
            <a:r>
              <a:rPr lang="en-IN" dirty="0" smtClean="0"/>
              <a:t>stories about these individuals’ lives, and write narratives about their </a:t>
            </a:r>
            <a:r>
              <a:rPr lang="en-IN" dirty="0" smtClean="0"/>
              <a:t>experiences. In </a:t>
            </a:r>
            <a:r>
              <a:rPr lang="en-IN" dirty="0" smtClean="0"/>
              <a:t>education, these stories often relate to school classroom experiences or activities </a:t>
            </a:r>
            <a:r>
              <a:rPr lang="en-IN" dirty="0" smtClean="0"/>
              <a:t>in schools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Research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What is Research?</a:t>
            </a:r>
          </a:p>
          <a:p>
            <a:pPr algn="just">
              <a:buNone/>
            </a:pPr>
            <a:r>
              <a:rPr lang="en-US" dirty="0" smtClean="0"/>
              <a:t>“Research is a process of steps used to collect and analyze information to increase our understanding of </a:t>
            </a:r>
            <a:r>
              <a:rPr lang="en-US" dirty="0" smtClean="0"/>
              <a:t>a topic </a:t>
            </a:r>
            <a:r>
              <a:rPr lang="en-US" dirty="0" smtClean="0"/>
              <a:t>or issue”. </a:t>
            </a:r>
          </a:p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dirty="0" smtClean="0"/>
              <a:t>At a general level, research consists of three steps:</a:t>
            </a:r>
            <a:endParaRPr lang="en-IN" dirty="0" smtClean="0"/>
          </a:p>
          <a:p>
            <a:pPr marL="457200" indent="-457200" algn="just">
              <a:buNone/>
            </a:pPr>
            <a:r>
              <a:rPr lang="en-US" dirty="0" smtClean="0"/>
              <a:t>		1.  Pose a question</a:t>
            </a:r>
          </a:p>
          <a:p>
            <a:pPr marL="457200" indent="-457200" algn="just">
              <a:buNone/>
            </a:pPr>
            <a:r>
              <a:rPr lang="en-US" dirty="0" smtClean="0"/>
              <a:t>		2.  Collect data to answer the question</a:t>
            </a:r>
          </a:p>
          <a:p>
            <a:pPr marL="457200" indent="-457200" algn="just">
              <a:buNone/>
            </a:pPr>
            <a:r>
              <a:rPr lang="en-US" dirty="0" smtClean="0"/>
              <a:t>		3.  Present an answer to the question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Mixed Method Designs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IN" b="1" i="1" dirty="0" smtClean="0"/>
              <a:t>Mixed Methods </a:t>
            </a:r>
            <a:r>
              <a:rPr lang="en-IN" b="1" i="1" dirty="0" smtClean="0"/>
              <a:t>Designs: </a:t>
            </a:r>
            <a:r>
              <a:rPr lang="en-IN" dirty="0" smtClean="0"/>
              <a:t>You </a:t>
            </a:r>
            <a:r>
              <a:rPr lang="en-IN" dirty="0" smtClean="0"/>
              <a:t>decide to collect both quantitative data (i.e., </a:t>
            </a:r>
            <a:r>
              <a:rPr lang="en-IN" dirty="0" smtClean="0"/>
              <a:t>quantifiable </a:t>
            </a:r>
            <a:r>
              <a:rPr lang="en-IN" dirty="0" smtClean="0"/>
              <a:t>data) and qualitative </a:t>
            </a:r>
            <a:r>
              <a:rPr lang="en-IN" dirty="0" smtClean="0"/>
              <a:t>data (i.e</a:t>
            </a:r>
            <a:r>
              <a:rPr lang="en-IN" dirty="0" smtClean="0"/>
              <a:t>., text or images). The core argument for a mixed methods design is that the </a:t>
            </a:r>
            <a:r>
              <a:rPr lang="en-IN" dirty="0" smtClean="0"/>
              <a:t>combination of </a:t>
            </a:r>
            <a:r>
              <a:rPr lang="en-IN" dirty="0" smtClean="0"/>
              <a:t>both forms of data provides a better understanding of a research problem </a:t>
            </a:r>
            <a:r>
              <a:rPr lang="en-IN" dirty="0" smtClean="0"/>
              <a:t>than either </a:t>
            </a:r>
            <a:r>
              <a:rPr lang="en-IN" dirty="0" smtClean="0"/>
              <a:t>quantitative or qualitative data by itself. </a:t>
            </a:r>
            <a:r>
              <a:rPr lang="en-IN" i="1" dirty="0" smtClean="0"/>
              <a:t>Mixed methods designs are procedures </a:t>
            </a:r>
            <a:r>
              <a:rPr lang="en-IN" i="1" dirty="0" smtClean="0"/>
              <a:t>for </a:t>
            </a:r>
            <a:r>
              <a:rPr lang="en-IN" dirty="0" smtClean="0"/>
              <a:t>collecting</a:t>
            </a:r>
            <a:r>
              <a:rPr lang="en-IN" dirty="0" smtClean="0"/>
              <a:t>, </a:t>
            </a:r>
            <a:r>
              <a:rPr lang="en-IN" dirty="0" err="1" smtClean="0"/>
              <a:t>analyzing</a:t>
            </a:r>
            <a:r>
              <a:rPr lang="en-IN" dirty="0" smtClean="0"/>
              <a:t>, and mixing both quantitative and qualitative data in a single </a:t>
            </a:r>
            <a:r>
              <a:rPr lang="en-IN" dirty="0" smtClean="0"/>
              <a:t>study or </a:t>
            </a:r>
            <a:r>
              <a:rPr lang="en-IN" dirty="0" smtClean="0"/>
              <a:t>in a multiphase series of studies. In this process, you need to decide on the </a:t>
            </a:r>
            <a:r>
              <a:rPr lang="en-IN" dirty="0" smtClean="0"/>
              <a:t>emphasis you </a:t>
            </a:r>
            <a:r>
              <a:rPr lang="en-IN" dirty="0" smtClean="0"/>
              <a:t>will give to each form of data (priority), which form of data you will collect </a:t>
            </a:r>
            <a:r>
              <a:rPr lang="en-IN" dirty="0" err="1" smtClean="0"/>
              <a:t>fi</a:t>
            </a:r>
            <a:r>
              <a:rPr lang="en-IN" dirty="0" smtClean="0"/>
              <a:t> </a:t>
            </a:r>
            <a:r>
              <a:rPr lang="en-IN" dirty="0" err="1" smtClean="0"/>
              <a:t>rst</a:t>
            </a:r>
            <a:r>
              <a:rPr lang="en-IN" dirty="0" smtClean="0"/>
              <a:t> (concurrent </a:t>
            </a:r>
            <a:r>
              <a:rPr lang="en-IN" dirty="0" smtClean="0"/>
              <a:t>or sequential), how you will “mix” the data (integrating or connecting), </a:t>
            </a:r>
            <a:r>
              <a:rPr lang="en-IN" dirty="0" smtClean="0"/>
              <a:t>and whether </a:t>
            </a:r>
            <a:r>
              <a:rPr lang="en-IN" dirty="0" smtClean="0"/>
              <a:t>you will use theory to guide the study (e.g., advocacy or social science theory).</a:t>
            </a:r>
            <a:endParaRPr lang="en-IN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7467600" cy="583103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IN" b="1" i="1" dirty="0" smtClean="0"/>
              <a:t>Action Research </a:t>
            </a:r>
            <a:r>
              <a:rPr lang="en-IN" b="1" i="1" dirty="0" smtClean="0"/>
              <a:t>Designs: </a:t>
            </a:r>
            <a:r>
              <a:rPr lang="en-IN" dirty="0" smtClean="0"/>
              <a:t>Like </a:t>
            </a:r>
            <a:r>
              <a:rPr lang="en-IN" dirty="0" smtClean="0"/>
              <a:t>mixed methods research, action research designs often utilize both quantitative </a:t>
            </a:r>
            <a:r>
              <a:rPr lang="en-IN" dirty="0" smtClean="0"/>
              <a:t>and qualitative </a:t>
            </a:r>
            <a:r>
              <a:rPr lang="en-IN" dirty="0" smtClean="0"/>
              <a:t>data, but they focus more on procedures useful in addressing practical </a:t>
            </a:r>
            <a:r>
              <a:rPr lang="en-IN" dirty="0" smtClean="0"/>
              <a:t>problems. </a:t>
            </a:r>
            <a:r>
              <a:rPr lang="en-IN" i="1" dirty="0" smtClean="0"/>
              <a:t>Action research designs are systematic </a:t>
            </a:r>
            <a:r>
              <a:rPr lang="en-IN" i="1" dirty="0" smtClean="0"/>
              <a:t>procedures </a:t>
            </a:r>
            <a:r>
              <a:rPr lang="en-IN" dirty="0" smtClean="0"/>
              <a:t>used </a:t>
            </a:r>
            <a:r>
              <a:rPr lang="en-IN" dirty="0" smtClean="0"/>
              <a:t>by </a:t>
            </a:r>
            <a:r>
              <a:rPr lang="en-IN" dirty="0" smtClean="0"/>
              <a:t>researcher </a:t>
            </a:r>
            <a:r>
              <a:rPr lang="en-IN" dirty="0" smtClean="0"/>
              <a:t>to gather </a:t>
            </a:r>
            <a:r>
              <a:rPr lang="en-IN" dirty="0" smtClean="0"/>
              <a:t>quantitative and </a:t>
            </a:r>
            <a:r>
              <a:rPr lang="en-IN" dirty="0" smtClean="0"/>
              <a:t>qualitative data to </a:t>
            </a:r>
            <a:r>
              <a:rPr lang="en-IN" dirty="0" smtClean="0"/>
              <a:t>address the problems. In case of educational research, they are focused on </a:t>
            </a:r>
            <a:r>
              <a:rPr lang="en-IN" dirty="0" smtClean="0"/>
              <a:t>improvements in their educational setting, their </a:t>
            </a:r>
            <a:r>
              <a:rPr lang="en-IN" dirty="0" smtClean="0"/>
              <a:t>teaching, and </a:t>
            </a:r>
            <a:r>
              <a:rPr lang="en-IN" dirty="0" smtClean="0"/>
              <a:t>the learning of their students. In some action research designs, you seek to address </a:t>
            </a:r>
            <a:r>
              <a:rPr lang="en-IN" dirty="0" smtClean="0"/>
              <a:t>and solve </a:t>
            </a:r>
            <a:r>
              <a:rPr lang="en-IN" dirty="0" smtClean="0"/>
              <a:t>local, practical problems, such as a classroom-discipline issue for a teacher. In </a:t>
            </a:r>
            <a:r>
              <a:rPr lang="en-IN" dirty="0" smtClean="0"/>
              <a:t>other studies</a:t>
            </a:r>
            <a:r>
              <a:rPr lang="en-IN" dirty="0" smtClean="0"/>
              <a:t>, your objective might be to empower, transform, and emancipate individuals </a:t>
            </a:r>
            <a:r>
              <a:rPr lang="en-IN" dirty="0" smtClean="0"/>
              <a:t>in educational </a:t>
            </a:r>
            <a:r>
              <a:rPr lang="en-IN" dirty="0" smtClean="0"/>
              <a:t>settings.</a:t>
            </a:r>
            <a:endParaRPr lang="en-I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0034" y="2643182"/>
            <a:ext cx="7467600" cy="1000132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THE SIX STEPS IN THE PROCESS OF RESEARCH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IN" dirty="0" smtClean="0"/>
              <a:t>When researchers conduct a study, they proceed through a distinct set of steps. </a:t>
            </a:r>
            <a:r>
              <a:rPr lang="en-IN" dirty="0" smtClean="0"/>
              <a:t>Years ago </a:t>
            </a:r>
            <a:r>
              <a:rPr lang="en-IN" dirty="0" smtClean="0"/>
              <a:t>these steps were </a:t>
            </a:r>
            <a:r>
              <a:rPr lang="en-IN" dirty="0" smtClean="0"/>
              <a:t>identified </a:t>
            </a:r>
            <a:r>
              <a:rPr lang="en-IN" dirty="0" smtClean="0"/>
              <a:t>as the “</a:t>
            </a:r>
            <a:r>
              <a:rPr lang="en-IN" dirty="0" smtClean="0"/>
              <a:t>scientific </a:t>
            </a:r>
            <a:r>
              <a:rPr lang="en-IN" dirty="0" smtClean="0"/>
              <a:t>method” of inquiry (</a:t>
            </a:r>
            <a:r>
              <a:rPr lang="en-IN" dirty="0" err="1" smtClean="0"/>
              <a:t>Kerlinger</a:t>
            </a:r>
            <a:r>
              <a:rPr lang="en-IN" dirty="0" smtClean="0"/>
              <a:t>, 1972</a:t>
            </a:r>
            <a:r>
              <a:rPr lang="en-IN" dirty="0" smtClean="0"/>
              <a:t>; </a:t>
            </a:r>
            <a:r>
              <a:rPr lang="en-IN" dirty="0" err="1" smtClean="0"/>
              <a:t>Leedy</a:t>
            </a:r>
            <a:r>
              <a:rPr lang="en-IN" dirty="0" smtClean="0"/>
              <a:t> </a:t>
            </a:r>
            <a:r>
              <a:rPr lang="en-IN" dirty="0" smtClean="0"/>
              <a:t>&amp; </a:t>
            </a:r>
            <a:r>
              <a:rPr lang="en-IN" dirty="0" err="1" smtClean="0"/>
              <a:t>Ormrod</a:t>
            </a:r>
            <a:r>
              <a:rPr lang="en-IN" dirty="0" smtClean="0"/>
              <a:t>, 2001). Using a “</a:t>
            </a:r>
            <a:r>
              <a:rPr lang="en-IN" dirty="0" smtClean="0"/>
              <a:t>scientific </a:t>
            </a:r>
            <a:r>
              <a:rPr lang="en-IN" dirty="0" smtClean="0"/>
              <a:t>method,” researchers:</a:t>
            </a:r>
          </a:p>
          <a:p>
            <a:pPr lvl="1" algn="just"/>
            <a:r>
              <a:rPr lang="en-IN" dirty="0" smtClean="0"/>
              <a:t>Identify </a:t>
            </a:r>
            <a:r>
              <a:rPr lang="en-IN" dirty="0" smtClean="0"/>
              <a:t>a problem that </a:t>
            </a:r>
            <a:r>
              <a:rPr lang="en-IN" dirty="0" smtClean="0"/>
              <a:t>defines </a:t>
            </a:r>
            <a:r>
              <a:rPr lang="en-IN" dirty="0" smtClean="0"/>
              <a:t>the goal of research</a:t>
            </a:r>
          </a:p>
          <a:p>
            <a:pPr lvl="1" algn="just"/>
            <a:r>
              <a:rPr lang="en-IN" dirty="0" smtClean="0"/>
              <a:t>Make </a:t>
            </a:r>
            <a:r>
              <a:rPr lang="en-IN" dirty="0" smtClean="0"/>
              <a:t>a prediction that, if </a:t>
            </a:r>
            <a:r>
              <a:rPr lang="en-IN" dirty="0" smtClean="0"/>
              <a:t>confirmed</a:t>
            </a:r>
            <a:r>
              <a:rPr lang="en-IN" dirty="0" smtClean="0"/>
              <a:t>, resolves the problem</a:t>
            </a:r>
          </a:p>
          <a:p>
            <a:pPr lvl="1" algn="just"/>
            <a:r>
              <a:rPr lang="en-IN" dirty="0" smtClean="0"/>
              <a:t>Gather </a:t>
            </a:r>
            <a:r>
              <a:rPr lang="en-IN" dirty="0" smtClean="0"/>
              <a:t>data relevant to this prediction</a:t>
            </a:r>
          </a:p>
          <a:p>
            <a:pPr lvl="1" algn="just"/>
            <a:r>
              <a:rPr lang="en-IN" dirty="0" err="1" smtClean="0"/>
              <a:t>Analyze</a:t>
            </a:r>
            <a:r>
              <a:rPr lang="en-IN" dirty="0" smtClean="0"/>
              <a:t> </a:t>
            </a:r>
            <a:r>
              <a:rPr lang="en-IN" dirty="0" smtClean="0"/>
              <a:t>and interpret the data to see if it supports the prediction and resolves </a:t>
            </a:r>
            <a:r>
              <a:rPr lang="en-IN" dirty="0" smtClean="0"/>
              <a:t>the question </a:t>
            </a:r>
            <a:r>
              <a:rPr lang="en-IN" dirty="0" smtClean="0"/>
              <a:t>that initiated the research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467600" cy="62596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800" dirty="0" smtClean="0"/>
              <a:t>The </a:t>
            </a:r>
            <a:r>
              <a:rPr lang="en-IN" sz="2800" b="1" dirty="0" smtClean="0"/>
              <a:t>process of research consists of six steps:</a:t>
            </a:r>
          </a:p>
          <a:p>
            <a:pPr>
              <a:buNone/>
            </a:pPr>
            <a:r>
              <a:rPr lang="en-IN" sz="2800" dirty="0" smtClean="0"/>
              <a:t>		1</a:t>
            </a:r>
            <a:r>
              <a:rPr lang="en-IN" sz="2800" dirty="0" smtClean="0"/>
              <a:t>. Identifying a research problem</a:t>
            </a:r>
          </a:p>
          <a:p>
            <a:pPr>
              <a:buNone/>
            </a:pPr>
            <a:r>
              <a:rPr lang="en-IN" sz="2800" dirty="0" smtClean="0"/>
              <a:t>		2</a:t>
            </a:r>
            <a:r>
              <a:rPr lang="en-IN" sz="2800" dirty="0" smtClean="0"/>
              <a:t>. Reviewing the literature</a:t>
            </a:r>
          </a:p>
          <a:p>
            <a:pPr>
              <a:buNone/>
            </a:pPr>
            <a:r>
              <a:rPr lang="en-IN" sz="2800" dirty="0" smtClean="0"/>
              <a:t>		3</a:t>
            </a:r>
            <a:r>
              <a:rPr lang="en-IN" sz="2800" dirty="0" smtClean="0"/>
              <a:t>. Specifying a purpose for research</a:t>
            </a:r>
          </a:p>
          <a:p>
            <a:pPr>
              <a:buNone/>
            </a:pPr>
            <a:r>
              <a:rPr lang="en-IN" sz="2800" dirty="0" smtClean="0"/>
              <a:t>		4</a:t>
            </a:r>
            <a:r>
              <a:rPr lang="en-IN" sz="2800" dirty="0" smtClean="0"/>
              <a:t>. Collecting data</a:t>
            </a:r>
          </a:p>
          <a:p>
            <a:pPr>
              <a:buNone/>
            </a:pPr>
            <a:r>
              <a:rPr lang="en-IN" sz="2800" dirty="0" smtClean="0"/>
              <a:t>		5</a:t>
            </a:r>
            <a:r>
              <a:rPr lang="en-IN" sz="2800" dirty="0" smtClean="0"/>
              <a:t>. </a:t>
            </a:r>
            <a:r>
              <a:rPr lang="en-IN" sz="2800" dirty="0" smtClean="0"/>
              <a:t>Analysing </a:t>
            </a:r>
            <a:r>
              <a:rPr lang="en-IN" sz="2800" dirty="0" smtClean="0"/>
              <a:t>and interpreting the data</a:t>
            </a:r>
          </a:p>
          <a:p>
            <a:pPr>
              <a:buNone/>
            </a:pPr>
            <a:r>
              <a:rPr lang="en-IN" sz="2800" dirty="0" smtClean="0"/>
              <a:t>		6</a:t>
            </a:r>
            <a:r>
              <a:rPr lang="en-IN" sz="2800" dirty="0" smtClean="0"/>
              <a:t>. Reporting and evaluating research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163888"/>
            <a:ext cx="15049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1463" y="2611438"/>
            <a:ext cx="15049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05113" y="3716338"/>
            <a:ext cx="15049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5888" y="3163888"/>
            <a:ext cx="15144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5888" y="2081213"/>
            <a:ext cx="15144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97038" y="2058988"/>
            <a:ext cx="15049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9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11500" y="5105400"/>
            <a:ext cx="15716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0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634038" y="3186113"/>
            <a:ext cx="19621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1" name="Picture 1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634038" y="2398713"/>
            <a:ext cx="8858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2" name="Picture 1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287838" y="1052513"/>
            <a:ext cx="22574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3" name="Picture 1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11163" y="3344863"/>
            <a:ext cx="10191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34" name="Picture 1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12738" y="1655763"/>
            <a:ext cx="134302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5" name="Picture 19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825750" y="1543050"/>
            <a:ext cx="15049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6" name="Picture 20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898900" y="1557338"/>
            <a:ext cx="3905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7" name="Picture 21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110163" y="2633663"/>
            <a:ext cx="523875" cy="2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8" name="Picture 22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162550" y="3702050"/>
            <a:ext cx="419100" cy="2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9" name="Picture 23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563938" y="4689475"/>
            <a:ext cx="285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0" name="Picture 24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446213" y="3716338"/>
            <a:ext cx="419100" cy="2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1" name="Picture 25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390650" y="2582863"/>
            <a:ext cx="419100" cy="2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5" y="364804"/>
            <a:ext cx="5500726" cy="6237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en-IN" b="1" dirty="0" smtClean="0"/>
              <a:t>Quantitative </a:t>
            </a:r>
            <a:r>
              <a:rPr lang="en-IN" b="1" dirty="0" smtClean="0"/>
              <a:t>Research Methods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IN" dirty="0" smtClean="0"/>
              <a:t>Quantitative Research is an approach for testing objective theories by examining the relationship among variables. </a:t>
            </a:r>
            <a:endParaRPr lang="en-IN" dirty="0" smtClean="0"/>
          </a:p>
          <a:p>
            <a:pPr algn="just">
              <a:buNone/>
            </a:pPr>
            <a:r>
              <a:rPr lang="en-IN" dirty="0" smtClean="0"/>
              <a:t>These </a:t>
            </a:r>
            <a:r>
              <a:rPr lang="en-IN" dirty="0" smtClean="0"/>
              <a:t>variables, in turn, can be measured, typically on instruments, so that numbered data can be analysed using statistical procedures. </a:t>
            </a:r>
            <a:endParaRPr lang="en-IN" dirty="0" smtClean="0"/>
          </a:p>
          <a:p>
            <a:pPr algn="just">
              <a:buNone/>
            </a:pPr>
            <a:r>
              <a:rPr lang="en-IN" dirty="0" smtClean="0"/>
              <a:t>The </a:t>
            </a:r>
            <a:r>
              <a:rPr lang="en-IN" dirty="0" smtClean="0"/>
              <a:t>final written report has a set structure consisting of introduction, literature and theory, methods, results, and discussion. </a:t>
            </a:r>
            <a:endParaRPr lang="en-IN" dirty="0" smtClean="0"/>
          </a:p>
          <a:p>
            <a:pPr algn="just">
              <a:buNone/>
            </a:pPr>
            <a:r>
              <a:rPr lang="en-IN" dirty="0" smtClean="0"/>
              <a:t>The researcher in </a:t>
            </a:r>
            <a:r>
              <a:rPr lang="en-IN" dirty="0" smtClean="0"/>
              <a:t>this form of inquiry have assumptions about testing theories deductively, building in protections against bias, controlling for alternative explanations, and being able to generalize and replicate the findings.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>Quantitative Research </a:t>
            </a:r>
            <a:r>
              <a:rPr lang="en-IN" b="1" dirty="0" err="1" smtClean="0"/>
              <a:t>haracteristics</a:t>
            </a:r>
            <a:r>
              <a:rPr lang="en-IN" b="1" dirty="0" smtClean="0"/>
              <a:t/>
            </a:r>
            <a:br>
              <a:rPr lang="en-IN" b="1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IN" dirty="0" smtClean="0"/>
              <a:t>The major </a:t>
            </a:r>
            <a:r>
              <a:rPr lang="en-IN" dirty="0" smtClean="0"/>
              <a:t>characteristics </a:t>
            </a:r>
            <a:r>
              <a:rPr lang="en-IN" dirty="0" smtClean="0"/>
              <a:t>of </a:t>
            </a:r>
            <a:r>
              <a:rPr lang="en-IN" dirty="0" smtClean="0"/>
              <a:t>quantitative research </a:t>
            </a:r>
            <a:r>
              <a:rPr lang="en-IN" dirty="0" smtClean="0"/>
              <a:t>are</a:t>
            </a:r>
            <a:r>
              <a:rPr lang="en-IN" dirty="0" smtClean="0"/>
              <a:t>:</a:t>
            </a:r>
          </a:p>
          <a:p>
            <a:pPr algn="just">
              <a:buNone/>
            </a:pPr>
            <a:r>
              <a:rPr lang="en-IN" dirty="0" smtClean="0"/>
              <a:t>Describing </a:t>
            </a:r>
            <a:r>
              <a:rPr lang="en-IN" dirty="0" smtClean="0"/>
              <a:t>a research problem through a description of trends or a need for </a:t>
            </a:r>
            <a:r>
              <a:rPr lang="en-IN" dirty="0" smtClean="0"/>
              <a:t>an explanation </a:t>
            </a:r>
            <a:r>
              <a:rPr lang="en-IN" dirty="0" smtClean="0"/>
              <a:t>of the relationship among variables</a:t>
            </a:r>
          </a:p>
          <a:p>
            <a:pPr algn="just">
              <a:buNone/>
            </a:pPr>
            <a:r>
              <a:rPr lang="en-IN" dirty="0" smtClean="0"/>
              <a:t>Providing </a:t>
            </a:r>
            <a:r>
              <a:rPr lang="en-IN" dirty="0" smtClean="0"/>
              <a:t>a major role for the literature through suggesting the research </a:t>
            </a:r>
            <a:r>
              <a:rPr lang="en-IN" dirty="0" smtClean="0"/>
              <a:t>questions to </a:t>
            </a:r>
            <a:r>
              <a:rPr lang="en-IN" dirty="0" smtClean="0"/>
              <a:t>be asked and justifying the research problem and creating a need for the </a:t>
            </a:r>
            <a:r>
              <a:rPr lang="en-IN" dirty="0" smtClean="0"/>
              <a:t>direction(purpose </a:t>
            </a:r>
            <a:r>
              <a:rPr lang="en-IN" dirty="0" smtClean="0"/>
              <a:t>statement and research questions or hypotheses) of the study</a:t>
            </a:r>
          </a:p>
          <a:p>
            <a:pPr algn="just">
              <a:buNone/>
            </a:pPr>
            <a:r>
              <a:rPr lang="en-IN" dirty="0" smtClean="0"/>
              <a:t>Creating </a:t>
            </a:r>
            <a:r>
              <a:rPr lang="en-IN" dirty="0" smtClean="0"/>
              <a:t>purpose statements, research questions, and hypotheses that are </a:t>
            </a:r>
            <a:r>
              <a:rPr lang="en-IN" dirty="0" smtClean="0"/>
              <a:t>specific, narrow</a:t>
            </a:r>
            <a:r>
              <a:rPr lang="en-IN" dirty="0" smtClean="0"/>
              <a:t>, measurable, and observable</a:t>
            </a:r>
          </a:p>
          <a:p>
            <a:pPr algn="just">
              <a:buNone/>
            </a:pPr>
            <a:r>
              <a:rPr lang="en-IN" dirty="0" smtClean="0"/>
              <a:t>Collecting </a:t>
            </a:r>
            <a:r>
              <a:rPr lang="en-IN" dirty="0" smtClean="0"/>
              <a:t>numeric data from a large number of people using instruments </a:t>
            </a:r>
            <a:r>
              <a:rPr lang="en-IN" dirty="0" smtClean="0"/>
              <a:t>with preset </a:t>
            </a:r>
            <a:r>
              <a:rPr lang="en-IN" dirty="0" smtClean="0"/>
              <a:t>questions and responses</a:t>
            </a:r>
          </a:p>
          <a:p>
            <a:pPr algn="just">
              <a:buNone/>
            </a:pPr>
            <a:r>
              <a:rPr lang="en-IN" dirty="0" err="1" smtClean="0"/>
              <a:t>Analyzing</a:t>
            </a:r>
            <a:r>
              <a:rPr lang="en-IN" dirty="0" smtClean="0"/>
              <a:t> </a:t>
            </a:r>
            <a:r>
              <a:rPr lang="en-IN" dirty="0" smtClean="0"/>
              <a:t>trends, comparing groups, or relating variables using statistical </a:t>
            </a:r>
            <a:r>
              <a:rPr lang="en-IN" dirty="0" smtClean="0"/>
              <a:t>analysis, and </a:t>
            </a:r>
            <a:r>
              <a:rPr lang="en-IN" dirty="0" smtClean="0"/>
              <a:t>interpreting results by comparing them with prior predictions and past research</a:t>
            </a:r>
          </a:p>
          <a:p>
            <a:pPr algn="just">
              <a:buNone/>
            </a:pPr>
            <a:r>
              <a:rPr lang="en-IN" dirty="0" smtClean="0"/>
              <a:t>Writing </a:t>
            </a:r>
            <a:r>
              <a:rPr lang="en-IN" dirty="0" smtClean="0"/>
              <a:t>the research report using standard, </a:t>
            </a:r>
            <a:r>
              <a:rPr lang="en-IN" dirty="0" err="1" smtClean="0"/>
              <a:t>fi</a:t>
            </a:r>
            <a:r>
              <a:rPr lang="en-IN" dirty="0" smtClean="0"/>
              <a:t> </a:t>
            </a:r>
            <a:r>
              <a:rPr lang="en-IN" dirty="0" err="1" smtClean="0"/>
              <a:t>xed</a:t>
            </a:r>
            <a:r>
              <a:rPr lang="en-IN" dirty="0" smtClean="0"/>
              <a:t> structures and evaluation </a:t>
            </a:r>
            <a:r>
              <a:rPr lang="en-IN" dirty="0" smtClean="0"/>
              <a:t>criteria, and </a:t>
            </a:r>
            <a:r>
              <a:rPr lang="en-IN" dirty="0" smtClean="0"/>
              <a:t>taking an objective, unbiased approach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en-IN" b="1" dirty="0" smtClean="0"/>
              <a:t>Qualitative </a:t>
            </a:r>
            <a:r>
              <a:rPr lang="en-IN" b="1" dirty="0" smtClean="0"/>
              <a:t>Research Method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IN" dirty="0" smtClean="0"/>
              <a:t>Qualitative Research is an approach for exploring and understanding the meaning individuals or groups ascribe to a social or human problem. </a:t>
            </a:r>
            <a:endParaRPr lang="en-IN" dirty="0" smtClean="0"/>
          </a:p>
          <a:p>
            <a:pPr algn="just">
              <a:buNone/>
            </a:pPr>
            <a:r>
              <a:rPr lang="en-IN" dirty="0" smtClean="0"/>
              <a:t>The </a:t>
            </a:r>
            <a:r>
              <a:rPr lang="en-IN" dirty="0" smtClean="0"/>
              <a:t>process of research involves emerging questions and procedures, data typically collected in the participant‘s setting, data analysis inductively building from particulars to general </a:t>
            </a:r>
            <a:r>
              <a:rPr lang="en-IN" dirty="0" smtClean="0"/>
              <a:t>themes. </a:t>
            </a:r>
          </a:p>
          <a:p>
            <a:pPr algn="just">
              <a:buNone/>
            </a:pPr>
            <a:r>
              <a:rPr lang="en-IN" dirty="0" smtClean="0"/>
              <a:t>The </a:t>
            </a:r>
            <a:r>
              <a:rPr lang="en-IN" dirty="0" smtClean="0"/>
              <a:t>researcher making interpretations of the meaning of the data. </a:t>
            </a:r>
            <a:endParaRPr lang="en-IN" dirty="0" smtClean="0"/>
          </a:p>
          <a:p>
            <a:pPr algn="just">
              <a:buNone/>
            </a:pPr>
            <a:r>
              <a:rPr lang="en-IN" dirty="0" smtClean="0"/>
              <a:t>The </a:t>
            </a:r>
            <a:r>
              <a:rPr lang="en-IN" dirty="0" smtClean="0"/>
              <a:t>final written report has a flexible structure. </a:t>
            </a:r>
            <a:r>
              <a:rPr lang="en-IN" dirty="0" smtClean="0"/>
              <a:t>The researcher </a:t>
            </a:r>
            <a:r>
              <a:rPr lang="en-IN" dirty="0" smtClean="0"/>
              <a:t>in this form of inquiry support a way of looking at research that </a:t>
            </a:r>
            <a:r>
              <a:rPr lang="en-IN" dirty="0" err="1" smtClean="0"/>
              <a:t>honors</a:t>
            </a:r>
            <a:r>
              <a:rPr lang="en-IN" dirty="0" smtClean="0"/>
              <a:t> an inductive style, a focus on individual meaning, and the importance of rendering the complexity of a situation.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</TotalTime>
  <Words>1813</Words>
  <Application>Microsoft Office PowerPoint</Application>
  <PresentationFormat>On-screen Show (4:3)</PresentationFormat>
  <Paragraphs>72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Oriel</vt:lpstr>
      <vt:lpstr>Research Method, Methodology  and  Research Design</vt:lpstr>
      <vt:lpstr>Research</vt:lpstr>
      <vt:lpstr>THE SIX STEPS IN THE PROCESS OF RESEARCH</vt:lpstr>
      <vt:lpstr>Slide 4</vt:lpstr>
      <vt:lpstr>Slide 5</vt:lpstr>
      <vt:lpstr>Slide 6</vt:lpstr>
      <vt:lpstr>Quantitative Research Methods</vt:lpstr>
      <vt:lpstr>Quantitative Research haracteristics </vt:lpstr>
      <vt:lpstr>Qualitative Research Method</vt:lpstr>
      <vt:lpstr>Qualitative Research Characteristics</vt:lpstr>
      <vt:lpstr>Mixed Methods Research</vt:lpstr>
      <vt:lpstr>What is a research design?</vt:lpstr>
      <vt:lpstr>Research Designs Associated with Quantitative and Qualitative Research</vt:lpstr>
      <vt:lpstr>Quantitative Research Designs</vt:lpstr>
      <vt:lpstr>Slide 15</vt:lpstr>
      <vt:lpstr>Slide 16</vt:lpstr>
      <vt:lpstr>Qualitative Designs</vt:lpstr>
      <vt:lpstr>Slide 18</vt:lpstr>
      <vt:lpstr>Slide 19</vt:lpstr>
      <vt:lpstr>Mixed Method Designs</vt:lpstr>
      <vt:lpstr>Slide 21</vt:lpstr>
      <vt:lpstr>Thank you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Method, Methodology and Design</dc:title>
  <dc:creator>jst</dc:creator>
  <cp:lastModifiedBy>jst</cp:lastModifiedBy>
  <cp:revision>20</cp:revision>
  <dcterms:created xsi:type="dcterms:W3CDTF">2019-11-28T17:20:10Z</dcterms:created>
  <dcterms:modified xsi:type="dcterms:W3CDTF">2019-11-28T20:55:39Z</dcterms:modified>
</cp:coreProperties>
</file>