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Default Extension="fntdata" ContentType="application/x-fontdata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726" r:id="rId2"/>
  </p:sldMasterIdLst>
  <p:sldIdLst>
    <p:sldId id="256" r:id="rId3"/>
    <p:sldId id="257" r:id="rId4"/>
    <p:sldId id="258" r:id="rId5"/>
    <p:sldId id="266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7" r:id="rId14"/>
    <p:sldId id="268" r:id="rId15"/>
    <p:sldId id="269" r:id="rId16"/>
    <p:sldId id="270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71" r:id="rId26"/>
    <p:sldId id="281" r:id="rId27"/>
  </p:sldIdLst>
  <p:sldSz cx="9144000" cy="6858000" type="screen4x3"/>
  <p:notesSz cx="6858000" cy="9144000"/>
  <p:embeddedFontLst>
    <p:embeddedFont>
      <p:font typeface="Century Gothic" pitchFamily="34" charset="0"/>
      <p:regular r:id="rId28"/>
      <p:bold r:id="rId29"/>
      <p:italic r:id="rId30"/>
      <p:boldItalic r:id="rId31"/>
    </p:embeddedFont>
    <p:embeddedFont>
      <p:font typeface="Wingdings 3" pitchFamily="18" charset="2"/>
      <p:regular r:id="rId32"/>
    </p:embeddedFont>
    <p:embeddedFont>
      <p:font typeface="Calibri" pitchFamily="34" charset="0"/>
      <p:regular r:id="rId33"/>
      <p:bold r:id="rId34"/>
      <p:italic r:id="rId35"/>
      <p:boldItalic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6.fntdata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5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font" Target="fonts/font3.fntdata"/><Relationship Id="rId35" Type="http://schemas.openxmlformats.org/officeDocument/2006/relationships/font" Target="fonts/font8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136468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746348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554381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012049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19324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420544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549485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67859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556310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788545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192944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72913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7847313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016764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851658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52589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44340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1905000"/>
            <a:ext cx="6600451" cy="2262781"/>
          </a:xfrm>
        </p:spPr>
        <p:txBody>
          <a:bodyPr/>
          <a:lstStyle/>
          <a:p>
            <a:r>
              <a:rPr lang="en-US" b="1" dirty="0" smtClean="0"/>
              <a:t>LITERATURE REVIEW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en-IN" sz="1400" b="1" i="1" dirty="0" err="1" smtClean="0"/>
              <a:t>Neeti</a:t>
            </a:r>
            <a:r>
              <a:rPr lang="en-IN" sz="1400" b="1" i="1" dirty="0" smtClean="0"/>
              <a:t> </a:t>
            </a:r>
            <a:r>
              <a:rPr lang="en-IN" sz="1400" b="1" i="1" dirty="0" err="1" smtClean="0"/>
              <a:t>Agrawal</a:t>
            </a:r>
            <a:endParaRPr lang="en-IN" sz="1400" b="1" i="1" dirty="0" smtClean="0"/>
          </a:p>
          <a:p>
            <a:pPr algn="r"/>
            <a:r>
              <a:rPr lang="en-IN" sz="1400" b="1" i="1" dirty="0" smtClean="0"/>
              <a:t>SOMS</a:t>
            </a:r>
            <a:endParaRPr lang="en-IN" sz="1400" b="1" i="1" dirty="0" smtClean="0"/>
          </a:p>
          <a:p>
            <a:pPr algn="r"/>
            <a:r>
              <a:rPr lang="en-IN" sz="1400" b="1" i="1" dirty="0" smtClean="0"/>
              <a:t>IGNOU</a:t>
            </a:r>
          </a:p>
          <a:p>
            <a:pPr algn="r"/>
            <a:endParaRPr lang="en-IN" sz="1200" b="1" i="1" dirty="0" smtClean="0"/>
          </a:p>
          <a:p>
            <a:pPr algn="r"/>
            <a:endParaRPr lang="en-IN" sz="1200" b="1" i="1" dirty="0" smtClean="0"/>
          </a:p>
          <a:p>
            <a:pPr algn="r"/>
            <a:endParaRPr lang="en-US" sz="1200" b="1" i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609600"/>
            <a:ext cx="6589199" cy="128089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What should be an actual literature review like?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2133600"/>
            <a:ext cx="7848599" cy="3777622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It should not be simply a description of what others have said;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Should not only be a summary;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Should have critical evaluation and ones own view points regarding the study;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Should be a blend of the analysis of the published work linked with the rationale and purpose of ones own study.</a:t>
            </a:r>
          </a:p>
          <a:p>
            <a:endParaRPr lang="en-US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533400"/>
            <a:ext cx="6589199" cy="128089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Purpose of literature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Define and limit the problem;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Place the study in historical perspective;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Avoiding duplication;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Critical evaluation;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Relating the findings to previous knowledge.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IN" sz="4000" b="1" dirty="0">
                <a:solidFill>
                  <a:schemeClr val="accent1">
                    <a:lumMod val="50000"/>
                  </a:schemeClr>
                </a:solidFill>
              </a:rPr>
              <a:t>Referencing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898176"/>
            <a:ext cx="7772399" cy="304800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IN" sz="2800" b="1" dirty="0">
                <a:solidFill>
                  <a:schemeClr val="tx1"/>
                </a:solidFill>
              </a:rPr>
              <a:t>Giving credit to other author for their ideas and work</a:t>
            </a:r>
          </a:p>
          <a:p>
            <a:r>
              <a:rPr lang="en-IN" sz="2800" b="1" dirty="0">
                <a:solidFill>
                  <a:schemeClr val="tx1"/>
                </a:solidFill>
              </a:rPr>
              <a:t>Necessary for avoiding plagiarism</a:t>
            </a:r>
          </a:p>
          <a:p>
            <a:r>
              <a:rPr lang="en-IN" sz="2800" b="1" dirty="0">
                <a:solidFill>
                  <a:schemeClr val="tx1"/>
                </a:solidFill>
              </a:rPr>
              <a:t>Helps relate your arguments with literature</a:t>
            </a:r>
          </a:p>
          <a:p>
            <a:r>
              <a:rPr lang="en-IN" sz="2800" b="1" dirty="0">
                <a:solidFill>
                  <a:schemeClr val="tx1"/>
                </a:solidFill>
              </a:rPr>
              <a:t>Included at the end of </a:t>
            </a:r>
            <a:r>
              <a:rPr lang="en-IN" sz="2800" b="1" dirty="0" smtClean="0">
                <a:solidFill>
                  <a:schemeClr val="tx1"/>
                </a:solidFill>
              </a:rPr>
              <a:t>any </a:t>
            </a:r>
            <a:r>
              <a:rPr lang="en-IN" sz="2800" b="1" dirty="0">
                <a:solidFill>
                  <a:schemeClr val="tx1"/>
                </a:solidFill>
              </a:rPr>
              <a:t>research </a:t>
            </a:r>
            <a:r>
              <a:rPr lang="en-IN" sz="2800" b="1" dirty="0" smtClean="0">
                <a:solidFill>
                  <a:schemeClr val="tx1"/>
                </a:solidFill>
              </a:rPr>
              <a:t>work</a:t>
            </a:r>
            <a:endParaRPr lang="en-IN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66148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defTabSz="457200"/>
            <a:r>
              <a:rPr lang="en-IN" sz="4000" b="1" dirty="0" smtClean="0">
                <a:solidFill>
                  <a:schemeClr val="accent1">
                    <a:lumMod val="50000"/>
                  </a:schemeClr>
                </a:solidFill>
              </a:rPr>
              <a:t>Citation Styles</a:t>
            </a:r>
            <a:endParaRPr lang="en-IN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43387435"/>
              </p:ext>
            </p:extLst>
          </p:nvPr>
        </p:nvGraphicFramePr>
        <p:xfrm>
          <a:off x="457200" y="1417638"/>
          <a:ext cx="8458200" cy="46656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846"/>
                <a:gridCol w="5719354"/>
              </a:tblGrid>
              <a:tr h="555171">
                <a:tc>
                  <a:txBody>
                    <a:bodyPr/>
                    <a:lstStyle/>
                    <a:p>
                      <a:pPr algn="ctr"/>
                      <a:r>
                        <a:rPr lang="en-IN" sz="2800" dirty="0" smtClean="0"/>
                        <a:t>Citation Style</a:t>
                      </a:r>
                      <a:endParaRPr lang="en-IN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800" dirty="0" smtClean="0"/>
                        <a:t>Discipline </a:t>
                      </a:r>
                      <a:endParaRPr lang="en-IN" sz="2800" dirty="0"/>
                    </a:p>
                  </a:txBody>
                  <a:tcPr anchor="ctr"/>
                </a:tc>
              </a:tr>
              <a:tr h="555171">
                <a:tc>
                  <a:txBody>
                    <a:bodyPr/>
                    <a:lstStyle/>
                    <a:p>
                      <a:pPr algn="ctr"/>
                      <a:r>
                        <a:rPr lang="en-IN" sz="2800" b="1" dirty="0" smtClean="0"/>
                        <a:t>APA</a:t>
                      </a:r>
                      <a:endParaRPr lang="en-IN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N" sz="2800" b="1" dirty="0" smtClean="0"/>
                        <a:t>Psychology,</a:t>
                      </a:r>
                      <a:r>
                        <a:rPr lang="en-IN" sz="2800" b="1" baseline="0" dirty="0" smtClean="0"/>
                        <a:t> </a:t>
                      </a:r>
                      <a:r>
                        <a:rPr lang="en-IN" sz="2800" b="1" dirty="0" smtClean="0"/>
                        <a:t>education</a:t>
                      </a:r>
                      <a:r>
                        <a:rPr lang="en-IN" sz="2800" b="1" dirty="0" smtClean="0"/>
                        <a:t>, social sciences</a:t>
                      </a:r>
                      <a:endParaRPr lang="en-IN" sz="2800" b="1" dirty="0"/>
                    </a:p>
                  </a:txBody>
                  <a:tcPr anchor="ctr"/>
                </a:tc>
              </a:tr>
              <a:tr h="555171">
                <a:tc>
                  <a:txBody>
                    <a:bodyPr/>
                    <a:lstStyle/>
                    <a:p>
                      <a:pPr algn="ctr"/>
                      <a:r>
                        <a:rPr lang="en-IN" sz="2800" b="1" dirty="0" smtClean="0"/>
                        <a:t>MLA</a:t>
                      </a:r>
                      <a:endParaRPr lang="en-IN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N" sz="2800" b="1" dirty="0" smtClean="0"/>
                        <a:t>Humanities</a:t>
                      </a:r>
                      <a:endParaRPr lang="en-IN" sz="2800" b="1" dirty="0"/>
                    </a:p>
                  </a:txBody>
                  <a:tcPr anchor="ctr"/>
                </a:tc>
              </a:tr>
              <a:tr h="555171">
                <a:tc>
                  <a:txBody>
                    <a:bodyPr/>
                    <a:lstStyle/>
                    <a:p>
                      <a:pPr algn="ctr"/>
                      <a:r>
                        <a:rPr lang="en-IN" sz="2800" b="1" dirty="0" smtClean="0"/>
                        <a:t>Chicago</a:t>
                      </a:r>
                      <a:endParaRPr lang="en-IN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N" sz="2800" b="1" dirty="0" smtClean="0"/>
                        <a:t>Sciences, social sciences, humanities, history</a:t>
                      </a:r>
                      <a:endParaRPr lang="en-IN" sz="2800" b="1" dirty="0"/>
                    </a:p>
                  </a:txBody>
                  <a:tcPr anchor="ctr"/>
                </a:tc>
              </a:tr>
              <a:tr h="555171">
                <a:tc>
                  <a:txBody>
                    <a:bodyPr/>
                    <a:lstStyle/>
                    <a:p>
                      <a:pPr algn="ctr"/>
                      <a:r>
                        <a:rPr lang="en-IN" sz="2800" b="1" dirty="0" err="1" smtClean="0"/>
                        <a:t>Turabian</a:t>
                      </a:r>
                      <a:endParaRPr lang="en-IN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N" sz="2800" b="1" smtClean="0"/>
                        <a:t>Humanities</a:t>
                      </a:r>
                      <a:r>
                        <a:rPr lang="en-IN" sz="2800" b="1" dirty="0" smtClean="0"/>
                        <a:t>, social sciences, sciences	</a:t>
                      </a:r>
                      <a:endParaRPr lang="en-IN" sz="2800" b="1" dirty="0"/>
                    </a:p>
                  </a:txBody>
                  <a:tcPr anchor="ctr"/>
                </a:tc>
              </a:tr>
              <a:tr h="555171">
                <a:tc>
                  <a:txBody>
                    <a:bodyPr/>
                    <a:lstStyle/>
                    <a:p>
                      <a:pPr algn="ctr"/>
                      <a:r>
                        <a:rPr lang="en-IN" sz="2800" b="1" dirty="0" smtClean="0"/>
                        <a:t>Harvard</a:t>
                      </a:r>
                      <a:endParaRPr lang="en-IN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N" sz="2800" b="1" dirty="0" smtClean="0"/>
                        <a:t>Economics</a:t>
                      </a:r>
                      <a:endParaRPr lang="en-IN" sz="2800" b="1" dirty="0"/>
                    </a:p>
                  </a:txBody>
                  <a:tcPr anchor="ctr"/>
                </a:tc>
              </a:tr>
              <a:tr h="555171">
                <a:tc>
                  <a:txBody>
                    <a:bodyPr/>
                    <a:lstStyle/>
                    <a:p>
                      <a:pPr algn="ctr"/>
                      <a:r>
                        <a:rPr lang="en-IN" sz="2800" b="1" dirty="0" smtClean="0"/>
                        <a:t>Vancouver</a:t>
                      </a:r>
                      <a:endParaRPr lang="en-IN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N" sz="2800" b="1" dirty="0" smtClean="0"/>
                        <a:t>Medicine</a:t>
                      </a:r>
                      <a:endParaRPr lang="en-IN" sz="2800" b="1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1531225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590800"/>
            <a:ext cx="8229600" cy="1143000"/>
          </a:xfrm>
        </p:spPr>
        <p:txBody>
          <a:bodyPr vert="horz" lIns="91440" tIns="45720" rIns="91440" bIns="45720" rtlCol="0" anchor="t">
            <a:noAutofit/>
          </a:bodyPr>
          <a:lstStyle/>
          <a:p>
            <a:pPr defTabSz="457200"/>
            <a:r>
              <a:rPr lang="en-IN" sz="4000" b="1" dirty="0"/>
              <a:t>How to insert references in a </a:t>
            </a:r>
            <a:r>
              <a:rPr lang="en-IN" sz="4000" b="1" dirty="0" smtClean="0"/>
              <a:t>document?</a:t>
            </a:r>
            <a:endParaRPr lang="en-IN" sz="4000" b="1" dirty="0"/>
          </a:p>
        </p:txBody>
      </p:sp>
    </p:spTree>
    <p:extLst>
      <p:ext uri="{BB962C8B-B14F-4D97-AF65-F5344CB8AC3E}">
        <p14:creationId xmlns:p14="http://schemas.microsoft.com/office/powerpoint/2010/main" xmlns="" val="31201153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5576" y="152400"/>
            <a:ext cx="8229600" cy="609600"/>
          </a:xfrm>
        </p:spPr>
        <p:txBody>
          <a:bodyPr>
            <a:normAutofit/>
          </a:bodyPr>
          <a:lstStyle/>
          <a:p>
            <a:pPr algn="l"/>
            <a:r>
              <a:rPr lang="en-IN" sz="3200" dirty="0" smtClean="0">
                <a:latin typeface="+mn-lt"/>
              </a:rPr>
              <a:t>Go to “REFERENCES” tab in MS-word</a:t>
            </a:r>
            <a:endParaRPr lang="en-IN" sz="3200" dirty="0">
              <a:latin typeface="+mn-lt"/>
            </a:endParaRP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533400" y="4926273"/>
            <a:ext cx="8264857" cy="11202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spcBef>
                <a:spcPct val="0"/>
              </a:spcBef>
              <a:buNone/>
              <a:defRPr sz="3200">
                <a:ea typeface="+mj-ea"/>
                <a:cs typeface="+mj-cs"/>
              </a:defRPr>
            </a:lvl1pPr>
          </a:lstStyle>
          <a:p>
            <a:r>
              <a:rPr lang="en-IN" b="1" dirty="0" smtClean="0"/>
              <a:t>Select </a:t>
            </a:r>
            <a:r>
              <a:rPr lang="en-IN" b="1" dirty="0"/>
              <a:t>the preferred </a:t>
            </a:r>
            <a:r>
              <a:rPr lang="en-IN" b="1" dirty="0" smtClean="0"/>
              <a:t>referencing style</a:t>
            </a:r>
            <a:r>
              <a:rPr lang="en-IN" b="1" dirty="0"/>
              <a:t>. For example, we have selected APA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-6824" y="838200"/>
            <a:ext cx="9065538" cy="3045156"/>
            <a:chOff x="0" y="2667000"/>
            <a:chExt cx="9065538" cy="3045156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3352800"/>
              <a:ext cx="9065538" cy="235935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cxnSp>
          <p:nvCxnSpPr>
            <p:cNvPr id="17" name="Straight Arrow Connector 16"/>
            <p:cNvCxnSpPr/>
            <p:nvPr/>
          </p:nvCxnSpPr>
          <p:spPr>
            <a:xfrm>
              <a:off x="3048000" y="2667000"/>
              <a:ext cx="1828800" cy="6858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19" name="Straight Arrow Connector 18"/>
          <p:cNvCxnSpPr/>
          <p:nvPr/>
        </p:nvCxnSpPr>
        <p:spPr>
          <a:xfrm flipV="1">
            <a:off x="4260376" y="3127044"/>
            <a:ext cx="1835624" cy="192859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8087088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2255" t="1" r="43191" b="43749"/>
          <a:stretch/>
        </p:blipFill>
        <p:spPr>
          <a:xfrm>
            <a:off x="0" y="-27296"/>
            <a:ext cx="6077656" cy="6885296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Group 5"/>
          <p:cNvGrpSpPr/>
          <p:nvPr/>
        </p:nvGrpSpPr>
        <p:grpSpPr>
          <a:xfrm>
            <a:off x="1295400" y="838200"/>
            <a:ext cx="8001000" cy="954107"/>
            <a:chOff x="914400" y="1066800"/>
            <a:chExt cx="8001000" cy="954107"/>
          </a:xfrm>
        </p:grpSpPr>
        <p:cxnSp>
          <p:nvCxnSpPr>
            <p:cNvPr id="8" name="Straight Arrow Connector 7"/>
            <p:cNvCxnSpPr/>
            <p:nvPr/>
          </p:nvCxnSpPr>
          <p:spPr>
            <a:xfrm flipH="1">
              <a:off x="914400" y="1371600"/>
              <a:ext cx="5181600" cy="172253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6172200" y="1066800"/>
              <a:ext cx="27432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2800" dirty="0" smtClean="0"/>
                <a:t>Click on ‘Insert Citation’ </a:t>
              </a:r>
              <a:endParaRPr lang="en-IN" sz="2800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514600" y="2209800"/>
            <a:ext cx="6477000" cy="3807261"/>
            <a:chOff x="2438400" y="-106906"/>
            <a:chExt cx="6477000" cy="3807261"/>
          </a:xfrm>
        </p:grpSpPr>
        <p:cxnSp>
          <p:nvCxnSpPr>
            <p:cNvPr id="12" name="Straight Arrow Connector 11"/>
            <p:cNvCxnSpPr/>
            <p:nvPr/>
          </p:nvCxnSpPr>
          <p:spPr>
            <a:xfrm flipH="1" flipV="1">
              <a:off x="2438400" y="-106906"/>
              <a:ext cx="3733800" cy="1560492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6001456" y="1453586"/>
              <a:ext cx="2913944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2800" dirty="0" smtClean="0"/>
                <a:t>Select ‘Add New Source’ to open the dialogue box for creating a new reference</a:t>
              </a:r>
              <a:endParaRPr lang="en-IN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38259988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4603" t="33333" r="23016" b="18840"/>
          <a:stretch/>
        </p:blipFill>
        <p:spPr>
          <a:xfrm>
            <a:off x="-27296" y="125105"/>
            <a:ext cx="9171296" cy="4827896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5" name="Group 4"/>
          <p:cNvGrpSpPr/>
          <p:nvPr/>
        </p:nvGrpSpPr>
        <p:grpSpPr>
          <a:xfrm>
            <a:off x="2743200" y="1066800"/>
            <a:ext cx="4343400" cy="5310018"/>
            <a:chOff x="4495800" y="-2128377"/>
            <a:chExt cx="4343400" cy="5310018"/>
          </a:xfrm>
        </p:grpSpPr>
        <p:cxnSp>
          <p:nvCxnSpPr>
            <p:cNvPr id="6" name="Straight Arrow Connector 5"/>
            <p:cNvCxnSpPr/>
            <p:nvPr/>
          </p:nvCxnSpPr>
          <p:spPr>
            <a:xfrm flipH="1" flipV="1">
              <a:off x="6096000" y="-2128377"/>
              <a:ext cx="76200" cy="4355911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4495800" y="2227534"/>
              <a:ext cx="43434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2800" b="1" dirty="0" smtClean="0"/>
                <a:t>Choose a type of source from the drop-down menu</a:t>
              </a:r>
              <a:endParaRPr lang="en-IN" sz="2800" b="1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4740860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296" y="152400"/>
            <a:ext cx="9117842" cy="4114800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3" name="Group 2"/>
          <p:cNvGrpSpPr/>
          <p:nvPr/>
        </p:nvGrpSpPr>
        <p:grpSpPr>
          <a:xfrm>
            <a:off x="3571868" y="1142984"/>
            <a:ext cx="4800600" cy="4515669"/>
            <a:chOff x="4181468" y="-2052193"/>
            <a:chExt cx="4800600" cy="4515669"/>
          </a:xfrm>
        </p:grpSpPr>
        <p:cxnSp>
          <p:nvCxnSpPr>
            <p:cNvPr id="4" name="Straight Arrow Connector 3"/>
            <p:cNvCxnSpPr/>
            <p:nvPr/>
          </p:nvCxnSpPr>
          <p:spPr>
            <a:xfrm rot="16200000" flipV="1">
              <a:off x="3288493" y="-373400"/>
              <a:ext cx="3643338" cy="285752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5" name="TextBox 4"/>
            <p:cNvSpPr txBox="1"/>
            <p:nvPr/>
          </p:nvSpPr>
          <p:spPr>
            <a:xfrm>
              <a:off x="4181468" y="1509369"/>
              <a:ext cx="48006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2800" b="1" dirty="0" smtClean="0"/>
                <a:t>For example, we have selected the source as Journal Article</a:t>
              </a:r>
              <a:endParaRPr lang="en-IN" sz="2800" b="1" dirty="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34612" y="3505201"/>
            <a:ext cx="2741988" cy="1964075"/>
            <a:chOff x="4731935" y="-2128376"/>
            <a:chExt cx="6937165" cy="2683669"/>
          </a:xfrm>
        </p:grpSpPr>
        <p:cxnSp>
          <p:nvCxnSpPr>
            <p:cNvPr id="9" name="Straight Arrow Connector 8"/>
            <p:cNvCxnSpPr/>
            <p:nvPr/>
          </p:nvCxnSpPr>
          <p:spPr>
            <a:xfrm flipV="1">
              <a:off x="6078358" y="-2128376"/>
              <a:ext cx="17644" cy="1353533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4731935" y="-748378"/>
              <a:ext cx="6937165" cy="1303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2800" b="1" dirty="0" smtClean="0"/>
                <a:t>Check the button to get all fields </a:t>
              </a:r>
              <a:endParaRPr lang="en-IN" sz="2800" b="1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11764950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907" y="-152399"/>
            <a:ext cx="9187319" cy="6096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371600" y="5903893"/>
            <a:ext cx="7086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 smtClean="0"/>
              <a:t>Fill in </a:t>
            </a:r>
            <a:r>
              <a:rPr lang="en-IN" sz="2800" b="1" dirty="0" smtClean="0"/>
              <a:t>the </a:t>
            </a:r>
            <a:r>
              <a:rPr lang="en-IN" sz="2800" b="1" dirty="0" smtClean="0"/>
              <a:t>required details for the journal article which you want to cite</a:t>
            </a:r>
            <a:endParaRPr lang="en-IN" sz="2800" b="1" dirty="0"/>
          </a:p>
        </p:txBody>
      </p:sp>
    </p:spTree>
    <p:extLst>
      <p:ext uri="{BB962C8B-B14F-4D97-AF65-F5344CB8AC3E}">
        <p14:creationId xmlns:p14="http://schemas.microsoft.com/office/powerpoint/2010/main" xmlns="" val="2713196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457200"/>
            <a:ext cx="7086600" cy="128089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What is a literature review?</a:t>
            </a:r>
            <a:endParaRPr lang="en-US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0099" y="1600200"/>
            <a:ext cx="7086600" cy="3777622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 A text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Compilation of scholarly papers, articles..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Based on current knowledge which includes substantive findings, theoretical &amp; methodological contributions;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Secondary sources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Not new or original work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Involves critical analysis</a:t>
            </a:r>
          </a:p>
          <a:p>
            <a:pPr>
              <a:buNone/>
            </a:pPr>
            <a:endParaRPr lang="en-US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961"/>
            <a:ext cx="9143999" cy="685800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5943600" y="1418506"/>
            <a:ext cx="2792979" cy="461665"/>
            <a:chOff x="5459188" y="-2559655"/>
            <a:chExt cx="4883689" cy="459969"/>
          </a:xfrm>
        </p:grpSpPr>
        <p:cxnSp>
          <p:nvCxnSpPr>
            <p:cNvPr id="5" name="Straight Arrow Connector 4"/>
            <p:cNvCxnSpPr/>
            <p:nvPr/>
          </p:nvCxnSpPr>
          <p:spPr>
            <a:xfrm flipH="1" flipV="1">
              <a:off x="5459188" y="-2329671"/>
              <a:ext cx="1079907" cy="2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6539095" y="-2559655"/>
              <a:ext cx="3803782" cy="459969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2400" dirty="0" smtClean="0">
                  <a:solidFill>
                    <a:srgbClr val="FF0000"/>
                  </a:solidFill>
                </a:rPr>
                <a:t>Journal Name</a:t>
              </a:r>
              <a:endParaRPr lang="en-IN" sz="24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370001" y="2667289"/>
            <a:ext cx="1295400" cy="461665"/>
            <a:chOff x="5635465" y="-2559655"/>
            <a:chExt cx="2365649" cy="459969"/>
          </a:xfrm>
        </p:grpSpPr>
        <p:cxnSp>
          <p:nvCxnSpPr>
            <p:cNvPr id="15" name="Straight Arrow Connector 14"/>
            <p:cNvCxnSpPr/>
            <p:nvPr/>
          </p:nvCxnSpPr>
          <p:spPr>
            <a:xfrm flipH="1" flipV="1">
              <a:off x="5635465" y="-2329671"/>
              <a:ext cx="903629" cy="2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6539094" y="-2559655"/>
              <a:ext cx="1462020" cy="459969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2400" dirty="0" smtClean="0">
                  <a:solidFill>
                    <a:srgbClr val="FF0000"/>
                  </a:solidFill>
                </a:rPr>
                <a:t>Title</a:t>
              </a:r>
              <a:endParaRPr lang="en-IN" sz="24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161065" y="3490278"/>
            <a:ext cx="1422608" cy="1142875"/>
            <a:chOff x="5553657" y="-3015175"/>
            <a:chExt cx="2597955" cy="1138676"/>
          </a:xfrm>
        </p:grpSpPr>
        <p:cxnSp>
          <p:nvCxnSpPr>
            <p:cNvPr id="19" name="Straight Arrow Connector 18"/>
            <p:cNvCxnSpPr/>
            <p:nvPr/>
          </p:nvCxnSpPr>
          <p:spPr>
            <a:xfrm flipV="1">
              <a:off x="6539094" y="-3015175"/>
              <a:ext cx="0" cy="685506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5553657" y="-2336468"/>
              <a:ext cx="2597955" cy="459969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2400" dirty="0" smtClean="0">
                  <a:solidFill>
                    <a:srgbClr val="FF0000"/>
                  </a:solidFill>
                </a:rPr>
                <a:t>Author(s)</a:t>
              </a:r>
              <a:endParaRPr lang="en-IN" sz="2400" dirty="0">
                <a:solidFill>
                  <a:srgbClr val="FF0000"/>
                </a:solidFill>
              </a:endParaRPr>
            </a:p>
          </p:txBody>
        </p:sp>
      </p:grpSp>
      <p:sp>
        <p:nvSpPr>
          <p:cNvPr id="22" name="Rectangle 21"/>
          <p:cNvSpPr/>
          <p:nvPr/>
        </p:nvSpPr>
        <p:spPr>
          <a:xfrm>
            <a:off x="340931" y="3044994"/>
            <a:ext cx="1640269" cy="45273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23" name="Group 22"/>
          <p:cNvGrpSpPr/>
          <p:nvPr/>
        </p:nvGrpSpPr>
        <p:grpSpPr>
          <a:xfrm>
            <a:off x="5826711" y="169723"/>
            <a:ext cx="2896220" cy="567573"/>
            <a:chOff x="3145733" y="-2559655"/>
            <a:chExt cx="4855381" cy="565488"/>
          </a:xfrm>
        </p:grpSpPr>
        <p:cxnSp>
          <p:nvCxnSpPr>
            <p:cNvPr id="24" name="Straight Arrow Connector 23"/>
            <p:cNvCxnSpPr/>
            <p:nvPr/>
          </p:nvCxnSpPr>
          <p:spPr>
            <a:xfrm flipH="1">
              <a:off x="3145733" y="-2329669"/>
              <a:ext cx="3393362" cy="335502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6279846" y="-2559655"/>
              <a:ext cx="1721268" cy="459969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2400" dirty="0" smtClean="0">
                  <a:solidFill>
                    <a:srgbClr val="FF0000"/>
                  </a:solidFill>
                </a:rPr>
                <a:t>Pages</a:t>
              </a:r>
              <a:endParaRPr lang="en-IN" sz="24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800601" y="14093"/>
            <a:ext cx="800584" cy="630943"/>
            <a:chOff x="12171868" y="-2728311"/>
            <a:chExt cx="1462020" cy="628625"/>
          </a:xfrm>
        </p:grpSpPr>
        <p:cxnSp>
          <p:nvCxnSpPr>
            <p:cNvPr id="28" name="Straight Arrow Connector 27"/>
            <p:cNvCxnSpPr/>
            <p:nvPr/>
          </p:nvCxnSpPr>
          <p:spPr>
            <a:xfrm>
              <a:off x="12902878" y="-2329671"/>
              <a:ext cx="0" cy="229985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/>
            <p:nvPr/>
          </p:nvSpPr>
          <p:spPr>
            <a:xfrm>
              <a:off x="12171868" y="-2728311"/>
              <a:ext cx="1462020" cy="459969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2400" dirty="0" smtClean="0">
                  <a:solidFill>
                    <a:srgbClr val="FF0000"/>
                  </a:solidFill>
                </a:rPr>
                <a:t>Year</a:t>
              </a:r>
              <a:endParaRPr lang="en-IN" sz="24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876888" y="785817"/>
            <a:ext cx="3923713" cy="749516"/>
            <a:chOff x="11351705" y="-2562779"/>
            <a:chExt cx="7165454" cy="746762"/>
          </a:xfrm>
        </p:grpSpPr>
        <p:cxnSp>
          <p:nvCxnSpPr>
            <p:cNvPr id="33" name="Straight Arrow Connector 32"/>
            <p:cNvCxnSpPr/>
            <p:nvPr/>
          </p:nvCxnSpPr>
          <p:spPr>
            <a:xfrm flipV="1">
              <a:off x="13633888" y="-2562779"/>
              <a:ext cx="4883271" cy="507714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11351705" y="-2275985"/>
              <a:ext cx="2282183" cy="459968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2400" dirty="0" smtClean="0">
                  <a:solidFill>
                    <a:srgbClr val="FF0000"/>
                  </a:solidFill>
                </a:rPr>
                <a:t>Volume</a:t>
              </a:r>
              <a:endParaRPr lang="en-IN" sz="24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3941125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7810"/>
            <a:ext cx="9142863" cy="3810000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3" name="Group 2"/>
          <p:cNvGrpSpPr/>
          <p:nvPr/>
        </p:nvGrpSpPr>
        <p:grpSpPr>
          <a:xfrm>
            <a:off x="1161065" y="2667000"/>
            <a:ext cx="1422608" cy="1966153"/>
            <a:chOff x="5553657" y="-3835428"/>
            <a:chExt cx="2597955" cy="1958929"/>
          </a:xfrm>
        </p:grpSpPr>
        <p:cxnSp>
          <p:nvCxnSpPr>
            <p:cNvPr id="4" name="Straight Arrow Connector 3"/>
            <p:cNvCxnSpPr/>
            <p:nvPr/>
          </p:nvCxnSpPr>
          <p:spPr>
            <a:xfrm flipH="1" flipV="1">
              <a:off x="6494758" y="-3835428"/>
              <a:ext cx="44336" cy="1505759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5" name="TextBox 4"/>
            <p:cNvSpPr txBox="1"/>
            <p:nvPr/>
          </p:nvSpPr>
          <p:spPr>
            <a:xfrm>
              <a:off x="5553657" y="-2336468"/>
              <a:ext cx="2597955" cy="459969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2400" dirty="0" smtClean="0">
                  <a:solidFill>
                    <a:srgbClr val="FF0000"/>
                  </a:solidFill>
                </a:rPr>
                <a:t>DOI</a:t>
              </a:r>
              <a:endParaRPr lang="en-IN" sz="2400" dirty="0">
                <a:solidFill>
                  <a:srgbClr val="FF0000"/>
                </a:solidFill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457200" y="2438399"/>
            <a:ext cx="2743200" cy="2494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TextBox 8"/>
          <p:cNvSpPr txBox="1"/>
          <p:nvPr/>
        </p:nvSpPr>
        <p:spPr>
          <a:xfrm>
            <a:off x="3200400" y="4704546"/>
            <a:ext cx="5486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 smtClean="0"/>
              <a:t>Try and find the data for all required fields included in the paper </a:t>
            </a:r>
            <a:endParaRPr lang="en-IN" sz="2800" b="1" dirty="0"/>
          </a:p>
        </p:txBody>
      </p:sp>
    </p:spTree>
    <p:extLst>
      <p:ext uri="{BB962C8B-B14F-4D97-AF65-F5344CB8AC3E}">
        <p14:creationId xmlns:p14="http://schemas.microsoft.com/office/powerpoint/2010/main" xmlns="" val="32253043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917912" cy="2286000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3" name="Group 2"/>
          <p:cNvGrpSpPr/>
          <p:nvPr/>
        </p:nvGrpSpPr>
        <p:grpSpPr>
          <a:xfrm>
            <a:off x="243794" y="1310452"/>
            <a:ext cx="8887696" cy="2455890"/>
            <a:chOff x="-7251505" y="-3679020"/>
            <a:chExt cx="15817757" cy="2293938"/>
          </a:xfrm>
        </p:grpSpPr>
        <p:cxnSp>
          <p:nvCxnSpPr>
            <p:cNvPr id="4" name="Straight Arrow Connector 3"/>
            <p:cNvCxnSpPr/>
            <p:nvPr/>
          </p:nvCxnSpPr>
          <p:spPr>
            <a:xfrm flipH="1" flipV="1">
              <a:off x="6283046" y="-3679020"/>
              <a:ext cx="59520" cy="925274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5" name="TextBox 4"/>
            <p:cNvSpPr txBox="1"/>
            <p:nvPr/>
          </p:nvSpPr>
          <p:spPr>
            <a:xfrm>
              <a:off x="-7251505" y="-2851232"/>
              <a:ext cx="15817757" cy="14661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2400" b="1" dirty="0" smtClean="0"/>
                <a:t>After filling the author’s name, press edit to ensure that the name appears in the following order as required in </a:t>
              </a:r>
              <a:r>
                <a:rPr lang="en-IN" sz="2400" b="1" dirty="0" smtClean="0"/>
                <a:t>APA or the referencing style used for a particular subject area</a:t>
              </a:r>
              <a:endParaRPr lang="en-IN" sz="2400" b="1" dirty="0" smtClean="0"/>
            </a:p>
            <a:p>
              <a:pPr algn="ctr"/>
              <a:r>
                <a:rPr lang="en-IN" sz="2400" b="1" dirty="0" smtClean="0"/>
                <a:t>- Last  name, first n</a:t>
              </a:r>
              <a:r>
                <a:rPr lang="en-IN" sz="2400" dirty="0" smtClean="0"/>
                <a:t>ame</a:t>
              </a:r>
              <a:endParaRPr lang="en-IN" sz="2400" dirty="0"/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77032"/>
            <a:ext cx="6320744" cy="3933825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9" name="Group 8"/>
          <p:cNvGrpSpPr/>
          <p:nvPr/>
        </p:nvGrpSpPr>
        <p:grpSpPr>
          <a:xfrm>
            <a:off x="4191000" y="6182045"/>
            <a:ext cx="4343400" cy="461665"/>
            <a:chOff x="904167" y="-2230830"/>
            <a:chExt cx="7931882" cy="459969"/>
          </a:xfrm>
        </p:grpSpPr>
        <p:cxnSp>
          <p:nvCxnSpPr>
            <p:cNvPr id="10" name="Straight Arrow Connector 9"/>
            <p:cNvCxnSpPr/>
            <p:nvPr/>
          </p:nvCxnSpPr>
          <p:spPr>
            <a:xfrm rot="10800000" flipV="1">
              <a:off x="904167" y="-1984388"/>
              <a:ext cx="5783700" cy="142351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6557407" y="-2230830"/>
              <a:ext cx="2278642" cy="4599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2400" b="1" dirty="0" smtClean="0"/>
                <a:t>Click OK</a:t>
              </a:r>
              <a:endParaRPr lang="en-IN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1442372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320" y="-76200"/>
            <a:ext cx="9187319" cy="693420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2971800" y="6079053"/>
            <a:ext cx="3962400" cy="461664"/>
            <a:chOff x="11351705" y="-2275985"/>
            <a:chExt cx="7236104" cy="459968"/>
          </a:xfrm>
        </p:grpSpPr>
        <p:cxnSp>
          <p:nvCxnSpPr>
            <p:cNvPr id="5" name="Straight Arrow Connector 4"/>
            <p:cNvCxnSpPr/>
            <p:nvPr/>
          </p:nvCxnSpPr>
          <p:spPr>
            <a:xfrm>
              <a:off x="13633888" y="-2055065"/>
              <a:ext cx="4953921" cy="9065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11351705" y="-2275985"/>
              <a:ext cx="2282183" cy="459968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2400" dirty="0" smtClean="0">
                  <a:solidFill>
                    <a:srgbClr val="FF0000"/>
                  </a:solidFill>
                </a:rPr>
                <a:t>Click OK</a:t>
              </a:r>
              <a:endParaRPr lang="en-IN" sz="24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7020933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4816" r="40631" b="31250"/>
          <a:stretch/>
        </p:blipFill>
        <p:spPr>
          <a:xfrm>
            <a:off x="0" y="0"/>
            <a:ext cx="5838536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1" name="Group 10"/>
          <p:cNvGrpSpPr/>
          <p:nvPr/>
        </p:nvGrpSpPr>
        <p:grpSpPr>
          <a:xfrm>
            <a:off x="2133600" y="1066800"/>
            <a:ext cx="6781800" cy="2246769"/>
            <a:chOff x="2133600" y="1066800"/>
            <a:chExt cx="6781800" cy="2246769"/>
          </a:xfrm>
        </p:grpSpPr>
        <p:cxnSp>
          <p:nvCxnSpPr>
            <p:cNvPr id="7" name="Straight Arrow Connector 6"/>
            <p:cNvCxnSpPr/>
            <p:nvPr/>
          </p:nvCxnSpPr>
          <p:spPr>
            <a:xfrm flipH="1">
              <a:off x="2133600" y="1371600"/>
              <a:ext cx="3962400" cy="7620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6172200" y="1066800"/>
              <a:ext cx="2743200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2800" b="1" dirty="0" smtClean="0"/>
                <a:t>Next, Click on ‘Bibliography’ to change the style of end-list of referencing</a:t>
              </a:r>
              <a:endParaRPr lang="en-IN" sz="2800" b="1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648200" y="3886200"/>
            <a:ext cx="4484427" cy="1815882"/>
            <a:chOff x="4076700" y="1066800"/>
            <a:chExt cx="4484427" cy="1815882"/>
          </a:xfrm>
        </p:grpSpPr>
        <p:cxnSp>
          <p:nvCxnSpPr>
            <p:cNvPr id="13" name="Straight Arrow Connector 12"/>
            <p:cNvCxnSpPr/>
            <p:nvPr/>
          </p:nvCxnSpPr>
          <p:spPr>
            <a:xfrm flipH="1">
              <a:off x="4076700" y="1447800"/>
              <a:ext cx="1524000" cy="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5817927" y="1066800"/>
              <a:ext cx="2743200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2800" b="1" dirty="0" smtClean="0"/>
                <a:t>Select ‘References’ to get the reference list</a:t>
              </a:r>
              <a:endParaRPr lang="en-IN" sz="2800" b="1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9163671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219200"/>
            <a:ext cx="8815110" cy="399573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4260366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Contents of a Literature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Surveys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Books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Scholarly articles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Other relevant sources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609600"/>
            <a:ext cx="6589199" cy="128089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IN" sz="4000" b="1" dirty="0">
                <a:solidFill>
                  <a:schemeClr val="accent1">
                    <a:lumMod val="50000"/>
                  </a:schemeClr>
                </a:solidFill>
              </a:rPr>
              <a:t>Types of Literature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2133600"/>
            <a:ext cx="7086600" cy="3777622"/>
          </a:xfrm>
        </p:spPr>
        <p:txBody>
          <a:bodyPr>
            <a:noAutofit/>
          </a:bodyPr>
          <a:lstStyle/>
          <a:p>
            <a:r>
              <a:rPr lang="en-IN" sz="2800" b="1" dirty="0" smtClean="0">
                <a:solidFill>
                  <a:schemeClr val="tx1"/>
                </a:solidFill>
              </a:rPr>
              <a:t>Narrative or Traditional </a:t>
            </a:r>
            <a:r>
              <a:rPr lang="en-IN" sz="2800" b="1" dirty="0">
                <a:solidFill>
                  <a:schemeClr val="tx1"/>
                </a:solidFill>
              </a:rPr>
              <a:t>literature </a:t>
            </a:r>
            <a:r>
              <a:rPr lang="en-IN" sz="2800" b="1" dirty="0" smtClean="0">
                <a:solidFill>
                  <a:schemeClr val="tx1"/>
                </a:solidFill>
              </a:rPr>
              <a:t>review</a:t>
            </a:r>
            <a:endParaRPr lang="en-IN" sz="2800" b="1" dirty="0">
              <a:solidFill>
                <a:schemeClr val="tx1"/>
              </a:solidFill>
            </a:endParaRPr>
          </a:p>
          <a:p>
            <a:r>
              <a:rPr lang="en-IN" sz="2800" b="1" dirty="0">
                <a:solidFill>
                  <a:schemeClr val="tx1"/>
                </a:solidFill>
              </a:rPr>
              <a:t>Systematic literature </a:t>
            </a:r>
            <a:r>
              <a:rPr lang="en-IN" sz="2800" b="1" dirty="0" smtClean="0">
                <a:solidFill>
                  <a:schemeClr val="tx1"/>
                </a:solidFill>
              </a:rPr>
              <a:t>review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IN" sz="2800" b="1" dirty="0">
                <a:solidFill>
                  <a:schemeClr val="tx1"/>
                </a:solidFill>
              </a:rPr>
              <a:t>M</a:t>
            </a:r>
            <a:r>
              <a:rPr lang="en-IN" sz="2800" b="1" dirty="0" smtClean="0">
                <a:solidFill>
                  <a:schemeClr val="tx1"/>
                </a:solidFill>
              </a:rPr>
              <a:t>eta-analysis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IN" sz="2800" b="1" dirty="0" smtClean="0">
                <a:solidFill>
                  <a:schemeClr val="tx1"/>
                </a:solidFill>
              </a:rPr>
              <a:t>Meta-synthesis</a:t>
            </a:r>
          </a:p>
          <a:p>
            <a:r>
              <a:rPr lang="en-IN" sz="2800" b="1" dirty="0">
                <a:solidFill>
                  <a:schemeClr val="tx1"/>
                </a:solidFill>
              </a:rPr>
              <a:t>Argumentative </a:t>
            </a:r>
            <a:r>
              <a:rPr lang="en-IN" sz="2800" b="1" dirty="0" smtClean="0">
                <a:solidFill>
                  <a:schemeClr val="tx1"/>
                </a:solidFill>
              </a:rPr>
              <a:t>Review</a:t>
            </a:r>
          </a:p>
          <a:p>
            <a:r>
              <a:rPr lang="en-IN" sz="2800" b="1" dirty="0">
                <a:solidFill>
                  <a:schemeClr val="tx1"/>
                </a:solidFill>
              </a:rPr>
              <a:t>Integrative </a:t>
            </a:r>
            <a:r>
              <a:rPr lang="en-IN" sz="2800" b="1" dirty="0" smtClean="0">
                <a:solidFill>
                  <a:schemeClr val="tx1"/>
                </a:solidFill>
              </a:rPr>
              <a:t>Review</a:t>
            </a:r>
          </a:p>
          <a:p>
            <a:r>
              <a:rPr lang="en-IN" sz="2800" b="1" dirty="0">
                <a:solidFill>
                  <a:schemeClr val="tx1"/>
                </a:solidFill>
              </a:rPr>
              <a:t>Theoretical Review</a:t>
            </a:r>
          </a:p>
        </p:txBody>
      </p:sp>
    </p:spTree>
    <p:extLst>
      <p:ext uri="{BB962C8B-B14F-4D97-AF65-F5344CB8AC3E}">
        <p14:creationId xmlns:p14="http://schemas.microsoft.com/office/powerpoint/2010/main" xmlns="" val="3778043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1" y="624110"/>
            <a:ext cx="7010400" cy="128089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How to conduct a Literature Review?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n-US" sz="2800" b="1" dirty="0" smtClean="0">
                <a:solidFill>
                  <a:schemeClr val="tx1"/>
                </a:solidFill>
              </a:rPr>
              <a:t>I	Choose a topic: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E.g. GST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What exactly is required in a topic? (Research Question)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E.g. 1. Implication of GST on economy;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2. Strategic impact of GST on GDP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3. GST for a common man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Research Questions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Can be many….!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E.g.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What is GST?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How it works?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How will it impact the economy?</a:t>
            </a:r>
          </a:p>
          <a:p>
            <a:endParaRPr lang="en-US" sz="2800" b="1" dirty="0" smtClean="0">
              <a:solidFill>
                <a:schemeClr val="tx1"/>
              </a:solidFill>
            </a:endParaRPr>
          </a:p>
          <a:p>
            <a:r>
              <a:rPr lang="en-US" sz="2800" b="1" dirty="0" smtClean="0">
                <a:solidFill>
                  <a:schemeClr val="tx1"/>
                </a:solidFill>
              </a:rPr>
              <a:t>(for the first topic)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81000"/>
            <a:ext cx="7086600" cy="128089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How to conduct a Literature Review?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1828800"/>
            <a:ext cx="7245824" cy="4600596"/>
          </a:xfrm>
        </p:spPr>
        <p:txBody>
          <a:bodyPr>
            <a:noAutofit/>
          </a:bodyPr>
          <a:lstStyle/>
          <a:p>
            <a:pPr marL="571500" indent="-571500">
              <a:buFont typeface="+mj-lt"/>
              <a:buAutoNum type="romanUcPeriod" startAt="2"/>
            </a:pPr>
            <a:r>
              <a:rPr lang="en-US" sz="2800" b="1" dirty="0" smtClean="0">
                <a:solidFill>
                  <a:schemeClr val="tx1"/>
                </a:solidFill>
              </a:rPr>
              <a:t>Narrow down the research questions and decide the scope of the review: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How to do it?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Focus is the key….!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How many papers/articles etc. to be read?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Select the database.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Find the relevant literature.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Review.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24110"/>
            <a:ext cx="7315199" cy="128089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How to conduct a Literature Review?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1500" indent="-571500">
              <a:buFont typeface="+mj-lt"/>
              <a:buAutoNum type="romanUcPeriod" startAt="3"/>
            </a:pPr>
            <a:r>
              <a:rPr lang="en-US" sz="2800" b="1" dirty="0" smtClean="0">
                <a:solidFill>
                  <a:schemeClr val="tx1"/>
                </a:solidFill>
              </a:rPr>
              <a:t>Search &amp; Research</a:t>
            </a:r>
          </a:p>
          <a:p>
            <a:pPr>
              <a:buNone/>
            </a:pPr>
            <a:endParaRPr lang="en-US" sz="2800" b="1" dirty="0" smtClean="0">
              <a:solidFill>
                <a:schemeClr val="tx1"/>
              </a:solidFill>
            </a:endParaRPr>
          </a:p>
          <a:p>
            <a:r>
              <a:rPr lang="en-US" sz="2800" b="1" dirty="0" smtClean="0">
                <a:solidFill>
                  <a:schemeClr val="tx1"/>
                </a:solidFill>
              </a:rPr>
              <a:t>Take notes while reading;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Be critical and consistent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Find a logical structure</a:t>
            </a:r>
          </a:p>
          <a:p>
            <a:pPr>
              <a:buNone/>
            </a:pPr>
            <a:endParaRPr lang="en-US" sz="2800" b="1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n-US" sz="2800" b="1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n-US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624110"/>
            <a:ext cx="7315199" cy="128089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Need to conduct a Literature Review?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800" b="1" dirty="0" smtClean="0">
                <a:solidFill>
                  <a:schemeClr val="tx1"/>
                </a:solidFill>
              </a:rPr>
              <a:t>To gain in depth knowledge and the grasp of the topic;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800" b="1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800" b="1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b="1" dirty="0" smtClean="0">
                <a:solidFill>
                  <a:schemeClr val="tx1"/>
                </a:solidFill>
              </a:rPr>
              <a:t>To find the research gaps;</a:t>
            </a:r>
          </a:p>
          <a:p>
            <a:pPr>
              <a:buNone/>
            </a:pPr>
            <a:endParaRPr lang="en-US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isp">
  <a:themeElements>
    <a:clrScheme name="Custom 3">
      <a:dk1>
        <a:sysClr val="windowText" lastClr="000000"/>
      </a:dk1>
      <a:lt1>
        <a:sysClr val="window" lastClr="FFFFFF"/>
      </a:lt1>
      <a:dk2>
        <a:srgbClr val="39302A"/>
      </a:dk2>
      <a:lt2>
        <a:srgbClr val="F2F2F2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550</Words>
  <Application>Microsoft Office PowerPoint</Application>
  <PresentationFormat>On-screen Show (4:3)</PresentationFormat>
  <Paragraphs>114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Century Gothic</vt:lpstr>
      <vt:lpstr>Wingdings 3</vt:lpstr>
      <vt:lpstr>Wingdings</vt:lpstr>
      <vt:lpstr>Calibri</vt:lpstr>
      <vt:lpstr>Office Theme</vt:lpstr>
      <vt:lpstr>Wisp</vt:lpstr>
      <vt:lpstr>LITERATURE REVIEW</vt:lpstr>
      <vt:lpstr>What is a literature review?</vt:lpstr>
      <vt:lpstr>Contents of a Literature Review</vt:lpstr>
      <vt:lpstr>Types of Literature Review</vt:lpstr>
      <vt:lpstr>How to conduct a Literature Review?</vt:lpstr>
      <vt:lpstr>Research Questions</vt:lpstr>
      <vt:lpstr>How to conduct a Literature Review?</vt:lpstr>
      <vt:lpstr>How to conduct a Literature Review?</vt:lpstr>
      <vt:lpstr>Need to conduct a Literature Review?</vt:lpstr>
      <vt:lpstr>What should be an actual literature review like?</vt:lpstr>
      <vt:lpstr>Purpose of literature review</vt:lpstr>
      <vt:lpstr>Referencing</vt:lpstr>
      <vt:lpstr>Citation Styles</vt:lpstr>
      <vt:lpstr>How to insert references in a document?</vt:lpstr>
      <vt:lpstr>Go to “REFERENCES” tab in MS-word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LITERATURE REVIEW</dc:title>
  <dc:creator>Dr. neeti</dc:creator>
  <cp:lastModifiedBy>IGNOU</cp:lastModifiedBy>
  <cp:revision>50</cp:revision>
  <dcterms:created xsi:type="dcterms:W3CDTF">2006-08-16T00:00:00Z</dcterms:created>
  <dcterms:modified xsi:type="dcterms:W3CDTF">2020-02-06T10:43:14Z</dcterms:modified>
</cp:coreProperties>
</file>