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8" r:id="rId5"/>
    <p:sldId id="259" r:id="rId6"/>
    <p:sldId id="260"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7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5/15/2020</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5/15/2020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1D8BD707-D9CF-40AE-B4C6-C98DA3205C09}" type="datetimeFigureOut">
              <a:rPr lang="en-US" smtClean="0"/>
              <a:pPr/>
              <a:t>5/15/2020</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1D8BD707-D9CF-40AE-B4C6-C98DA3205C09}" type="datetimeFigureOut">
              <a:rPr lang="en-US" smtClean="0"/>
              <a:pPr/>
              <a:t>5/15/2020</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b="1" dirty="0" smtClean="0"/>
              <a:t>UNIT III Making graphs and charts using SPSS</a:t>
            </a:r>
            <a:endParaRPr lang="en-US" dirty="0"/>
          </a:p>
        </p:txBody>
      </p:sp>
      <p:sp>
        <p:nvSpPr>
          <p:cNvPr id="3" name="Subtitle 2"/>
          <p:cNvSpPr>
            <a:spLocks noGrp="1"/>
          </p:cNvSpPr>
          <p:nvPr>
            <p:ph type="subTitle" idx="1"/>
          </p:nvPr>
        </p:nvSpPr>
        <p:spPr/>
        <p:txBody>
          <a:bodyPr/>
          <a:lstStyle/>
          <a:p>
            <a:r>
              <a:rPr lang="en-US" dirty="0" smtClean="0"/>
              <a:t>Introduction to SPSS for Beginners</a:t>
            </a:r>
          </a:p>
          <a:p>
            <a:r>
              <a:rPr lang="en-US" dirty="0" smtClean="0"/>
              <a:t>Course facilitator- Dr. </a:t>
            </a:r>
            <a:r>
              <a:rPr lang="en-US" dirty="0" err="1" smtClean="0"/>
              <a:t>Manjari</a:t>
            </a:r>
            <a:r>
              <a:rPr lang="en-US" dirty="0" smtClean="0"/>
              <a:t> </a:t>
            </a:r>
            <a:r>
              <a:rPr lang="en-US" dirty="0" err="1" smtClean="0"/>
              <a:t>Agarwal</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Error Bars</a:t>
            </a:r>
            <a:endParaRPr lang="en-US" dirty="0"/>
          </a:p>
        </p:txBody>
      </p:sp>
      <p:sp>
        <p:nvSpPr>
          <p:cNvPr id="3" name="Content Placeholder 2"/>
          <p:cNvSpPr>
            <a:spLocks noGrp="1"/>
          </p:cNvSpPr>
          <p:nvPr>
            <p:ph idx="1"/>
          </p:nvPr>
        </p:nvSpPr>
        <p:spPr/>
        <p:txBody>
          <a:bodyPr/>
          <a:lstStyle/>
          <a:p>
            <a:r>
              <a:rPr lang="en-IN" dirty="0" smtClean="0"/>
              <a:t>Error bars indicate the confidence interval, the standard deviation, or the standard error of the mean.  Error charts tries to depict which errors are significant and which are insignificant.</a:t>
            </a:r>
            <a:endParaRPr lang="en-US" dirty="0" smtClean="0"/>
          </a:p>
          <a:p>
            <a:endParaRPr lang="en-US" dirty="0"/>
          </a:p>
        </p:txBody>
      </p:sp>
      <p:pic>
        <p:nvPicPr>
          <p:cNvPr id="4" name="Picture 3"/>
          <p:cNvPicPr/>
          <p:nvPr/>
        </p:nvPicPr>
        <p:blipFill>
          <a:blip r:embed="rId2" cstate="print"/>
          <a:srcRect/>
          <a:stretch>
            <a:fillRect/>
          </a:stretch>
        </p:blipFill>
        <p:spPr bwMode="auto">
          <a:xfrm>
            <a:off x="5562600" y="4361754"/>
            <a:ext cx="3124200" cy="2496246"/>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 Low Bars</a:t>
            </a:r>
            <a:endParaRPr lang="en-US" dirty="0"/>
          </a:p>
        </p:txBody>
      </p:sp>
      <p:sp>
        <p:nvSpPr>
          <p:cNvPr id="3" name="Content Placeholder 2"/>
          <p:cNvSpPr>
            <a:spLocks noGrp="1"/>
          </p:cNvSpPr>
          <p:nvPr>
            <p:ph idx="1"/>
          </p:nvPr>
        </p:nvSpPr>
        <p:spPr/>
        <p:txBody>
          <a:bodyPr>
            <a:normAutofit/>
          </a:bodyPr>
          <a:lstStyle/>
          <a:p>
            <a:pPr algn="just"/>
            <a:r>
              <a:rPr lang="en-IN" sz="2000" dirty="0" smtClean="0">
                <a:latin typeface="Times New Roman" pitchFamily="18" charset="0"/>
                <a:cs typeface="Times New Roman" pitchFamily="18" charset="0"/>
              </a:rPr>
              <a:t>A high low graphs displays the range between specified high and low points. It is prepared to make comparison between two or three variables.</a:t>
            </a:r>
            <a:r>
              <a:rPr lang="en-US" sz="2000" dirty="0" smtClean="0">
                <a:latin typeface="Times New Roman" pitchFamily="18" charset="0"/>
                <a:cs typeface="Times New Roman" pitchFamily="18" charset="0"/>
              </a:rPr>
              <a:t>This graph displays the range as a vertical line and the other graph shows it as a bar.</a:t>
            </a:r>
            <a:endParaRPr lang="en-US" sz="2000" dirty="0">
              <a:latin typeface="Times New Roman" pitchFamily="18" charset="0"/>
              <a:cs typeface="Times New Roman" pitchFamily="18" charset="0"/>
            </a:endParaRPr>
          </a:p>
        </p:txBody>
      </p:sp>
      <p:pic>
        <p:nvPicPr>
          <p:cNvPr id="4" name="Picture 3"/>
          <p:cNvPicPr/>
          <p:nvPr/>
        </p:nvPicPr>
        <p:blipFill>
          <a:blip r:embed="rId2" cstate="print"/>
          <a:srcRect/>
          <a:stretch>
            <a:fillRect/>
          </a:stretch>
        </p:blipFill>
        <p:spPr bwMode="auto">
          <a:xfrm>
            <a:off x="5724525" y="3810000"/>
            <a:ext cx="3419475" cy="304800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Population Pyramid</a:t>
            </a:r>
            <a:endParaRPr lang="en-US" dirty="0"/>
          </a:p>
        </p:txBody>
      </p:sp>
      <p:sp>
        <p:nvSpPr>
          <p:cNvPr id="3" name="Content Placeholder 2"/>
          <p:cNvSpPr>
            <a:spLocks noGrp="1"/>
          </p:cNvSpPr>
          <p:nvPr>
            <p:ph idx="1"/>
          </p:nvPr>
        </p:nvSpPr>
        <p:spPr/>
        <p:txBody>
          <a:bodyPr/>
          <a:lstStyle/>
          <a:p>
            <a:r>
              <a:rPr lang="en-US" dirty="0" smtClean="0"/>
              <a:t>A population pyramid provides an immediate comparison of the number of items that fall into categories. </a:t>
            </a:r>
            <a:endParaRPr lang="en-US" dirty="0"/>
          </a:p>
        </p:txBody>
      </p:sp>
      <p:pic>
        <p:nvPicPr>
          <p:cNvPr id="4" name="Picture 3"/>
          <p:cNvPicPr/>
          <p:nvPr/>
        </p:nvPicPr>
        <p:blipFill>
          <a:blip r:embed="rId2" cstate="print"/>
          <a:srcRect/>
          <a:stretch>
            <a:fillRect/>
          </a:stretch>
        </p:blipFill>
        <p:spPr bwMode="auto">
          <a:xfrm>
            <a:off x="4724400" y="3657600"/>
            <a:ext cx="3238500" cy="2729889"/>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Visual Depiction using SPSS</a:t>
            </a:r>
            <a:endParaRPr lang="en-US" dirty="0"/>
          </a:p>
        </p:txBody>
      </p:sp>
      <p:sp>
        <p:nvSpPr>
          <p:cNvPr id="3" name="Content Placeholder 2"/>
          <p:cNvSpPr>
            <a:spLocks noGrp="1"/>
          </p:cNvSpPr>
          <p:nvPr>
            <p:ph idx="1"/>
          </p:nvPr>
        </p:nvSpPr>
        <p:spPr/>
        <p:txBody>
          <a:bodyPr/>
          <a:lstStyle/>
          <a:p>
            <a:pPr algn="just"/>
            <a:r>
              <a:rPr lang="en-IN" sz="2800" dirty="0" smtClean="0"/>
              <a:t>SPSS have strong capabilities of depicting data in a magnificent way.  It depicts high quality graphs and charts with highly enhanced and editing tools.</a:t>
            </a:r>
          </a:p>
          <a:p>
            <a:pPr algn="just">
              <a:buNone/>
            </a:pPr>
            <a:endParaRPr lang="en-IN" sz="2800" dirty="0" smtClean="0"/>
          </a:p>
          <a:p>
            <a:pPr algn="just"/>
            <a:r>
              <a:rPr lang="en-US" sz="2800" dirty="0" smtClean="0"/>
              <a:t> Further, choosing the right type of charts and graph according to the data is the key point to consider by the researcher. Moreover, selecting the scale of a diagram should be appropriate for a given situation.   </a:t>
            </a:r>
          </a:p>
          <a:p>
            <a:pPr algn="just"/>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Creation of Graphs and Charts</a:t>
            </a:r>
            <a:endParaRPr lang="en-US" dirty="0"/>
          </a:p>
        </p:txBody>
      </p:sp>
      <p:sp>
        <p:nvSpPr>
          <p:cNvPr id="3" name="Content Placeholder 2"/>
          <p:cNvSpPr>
            <a:spLocks noGrp="1"/>
          </p:cNvSpPr>
          <p:nvPr>
            <p:ph idx="1"/>
          </p:nvPr>
        </p:nvSpPr>
        <p:spPr>
          <a:xfrm>
            <a:off x="457200" y="1775191"/>
            <a:ext cx="8229600" cy="5082809"/>
          </a:xfrm>
        </p:spPr>
        <p:txBody>
          <a:bodyPr/>
          <a:lstStyle/>
          <a:p>
            <a:r>
              <a:rPr lang="en-US" dirty="0" smtClean="0"/>
              <a:t>Chart Builder</a:t>
            </a:r>
          </a:p>
          <a:p>
            <a:r>
              <a:rPr lang="en-US" dirty="0" smtClean="0"/>
              <a:t>Legacy Dialogue</a:t>
            </a:r>
          </a:p>
          <a:p>
            <a:pPr>
              <a:buNone/>
            </a:pPr>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Pie Charts</a:t>
            </a:r>
            <a:endParaRPr lang="en-US" dirty="0"/>
          </a:p>
        </p:txBody>
      </p:sp>
      <p:sp>
        <p:nvSpPr>
          <p:cNvPr id="3" name="Content Placeholder 2"/>
          <p:cNvSpPr>
            <a:spLocks noGrp="1"/>
          </p:cNvSpPr>
          <p:nvPr>
            <p:ph idx="1"/>
          </p:nvPr>
        </p:nvSpPr>
        <p:spPr>
          <a:xfrm>
            <a:off x="457200" y="1775191"/>
            <a:ext cx="6172200" cy="4625609"/>
          </a:xfrm>
        </p:spPr>
        <p:txBody>
          <a:bodyPr>
            <a:normAutofit lnSpcReduction="10000"/>
          </a:bodyPr>
          <a:lstStyle/>
          <a:p>
            <a:pPr algn="just"/>
            <a:r>
              <a:rPr lang="en-US" dirty="0" smtClean="0"/>
              <a:t>Pie chart as the term itself reveals it shows the portion of the entire pie allocated to a category. In Pie chart the total quantity is distributed in 360</a:t>
            </a:r>
            <a:r>
              <a:rPr lang="en-US" baseline="30000" dirty="0" smtClean="0"/>
              <a:t>0.</a:t>
            </a:r>
          </a:p>
          <a:p>
            <a:pPr algn="just"/>
            <a:r>
              <a:rPr lang="en-US" dirty="0" smtClean="0"/>
              <a:t>Pie charts are useful for representing portions or percentages of various elements with respect to the total quantity and data. </a:t>
            </a:r>
            <a:r>
              <a:rPr lang="en-US" baseline="30000" dirty="0" smtClean="0"/>
              <a:t> </a:t>
            </a:r>
            <a:endParaRPr lang="en-US" dirty="0"/>
          </a:p>
        </p:txBody>
      </p:sp>
      <p:pic>
        <p:nvPicPr>
          <p:cNvPr id="4" name="Picture 3"/>
          <p:cNvPicPr/>
          <p:nvPr/>
        </p:nvPicPr>
        <p:blipFill>
          <a:blip r:embed="rId2" cstate="print"/>
          <a:srcRect/>
          <a:stretch>
            <a:fillRect/>
          </a:stretch>
        </p:blipFill>
        <p:spPr bwMode="auto">
          <a:xfrm>
            <a:off x="6400800" y="4343400"/>
            <a:ext cx="2743200" cy="2191826"/>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Line Graphs</a:t>
            </a:r>
            <a:endParaRPr lang="en-US" dirty="0"/>
          </a:p>
        </p:txBody>
      </p:sp>
      <p:sp>
        <p:nvSpPr>
          <p:cNvPr id="3" name="Content Placeholder 2"/>
          <p:cNvSpPr>
            <a:spLocks noGrp="1"/>
          </p:cNvSpPr>
          <p:nvPr>
            <p:ph idx="1"/>
          </p:nvPr>
        </p:nvSpPr>
        <p:spPr/>
        <p:txBody>
          <a:bodyPr/>
          <a:lstStyle/>
          <a:p>
            <a:r>
              <a:rPr lang="en-US" dirty="0" smtClean="0"/>
              <a:t>Line Graphs-Line graph is a type of graph that highlights trends by drawing connecting lines between data points. </a:t>
            </a:r>
          </a:p>
          <a:p>
            <a:r>
              <a:rPr lang="en-US" dirty="0" smtClean="0"/>
              <a:t>Multiple Lines-</a:t>
            </a:r>
          </a:p>
          <a:p>
            <a:pPr>
              <a:buNone/>
            </a:pPr>
            <a:endParaRPr lang="en-US" dirty="0" smtClean="0"/>
          </a:p>
        </p:txBody>
      </p:sp>
      <p:pic>
        <p:nvPicPr>
          <p:cNvPr id="4" name="Picture 3"/>
          <p:cNvPicPr/>
          <p:nvPr/>
        </p:nvPicPr>
        <p:blipFill>
          <a:blip r:embed="rId2" cstate="print"/>
          <a:srcRect/>
          <a:stretch>
            <a:fillRect/>
          </a:stretch>
        </p:blipFill>
        <p:spPr bwMode="auto">
          <a:xfrm>
            <a:off x="4876800" y="3886200"/>
            <a:ext cx="3676650" cy="2971800"/>
          </a:xfrm>
          <a:prstGeom prst="rect">
            <a:avLst/>
          </a:prstGeom>
          <a:noFill/>
          <a:ln w="9525">
            <a:noFill/>
            <a:miter lim="800000"/>
            <a:headEnd/>
            <a:tailEnd/>
          </a:ln>
        </p:spPr>
      </p:pic>
      <p:sp>
        <p:nvSpPr>
          <p:cNvPr id="5" name="Rectangle 4"/>
          <p:cNvSpPr/>
          <p:nvPr/>
        </p:nvSpPr>
        <p:spPr>
          <a:xfrm>
            <a:off x="838200" y="4038600"/>
            <a:ext cx="3810000" cy="20574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just"/>
            <a:r>
              <a:rPr lang="en-US" dirty="0" smtClean="0"/>
              <a:t>The word mean would be added to the marginal note because the mean values would be considered for the graph. </a:t>
            </a:r>
          </a:p>
          <a:p>
            <a:pPr algn="ct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Bar Charts</a:t>
            </a:r>
            <a:endParaRPr lang="en-US" dirty="0"/>
          </a:p>
        </p:txBody>
      </p:sp>
      <p:sp>
        <p:nvSpPr>
          <p:cNvPr id="3" name="Content Placeholder 2"/>
          <p:cNvSpPr>
            <a:spLocks noGrp="1"/>
          </p:cNvSpPr>
          <p:nvPr>
            <p:ph idx="1"/>
          </p:nvPr>
        </p:nvSpPr>
        <p:spPr>
          <a:xfrm>
            <a:off x="381000" y="1524000"/>
            <a:ext cx="8763000" cy="5105400"/>
          </a:xfrm>
        </p:spPr>
        <p:txBody>
          <a:bodyPr>
            <a:normAutofit/>
          </a:bodyPr>
          <a:lstStyle/>
          <a:p>
            <a:r>
              <a:rPr lang="en-US" sz="1800" dirty="0" smtClean="0"/>
              <a:t>A bar graph or charts depicts the magnitude, sizes or the differences at equal intervals of time.</a:t>
            </a:r>
          </a:p>
          <a:p>
            <a:r>
              <a:rPr lang="en-US" sz="1800" dirty="0" smtClean="0"/>
              <a:t> It depicts the changes in the value of the dependent variable plotted on Y-axis at discrete intervals of the independent variable on x axis. </a:t>
            </a:r>
          </a:p>
          <a:p>
            <a:r>
              <a:rPr lang="en-US" sz="1800" dirty="0" smtClean="0"/>
              <a:t>This means that on x axis of the bar diagram is a discrete variable while the other axis represents a scale for one of continuous variable.</a:t>
            </a:r>
          </a:p>
          <a:p>
            <a:r>
              <a:rPr lang="en-US" sz="1800" dirty="0" smtClean="0"/>
              <a:t>Bars can also be created as two dimensional or as percentage components bars in SPSS. </a:t>
            </a:r>
          </a:p>
          <a:p>
            <a:r>
              <a:rPr lang="en-US" sz="1800" dirty="0" smtClean="0"/>
              <a:t>Bars are vertical lines where the lengths of the bars are proportional to their numeric values.  </a:t>
            </a:r>
          </a:p>
          <a:p>
            <a:endParaRPr lang="en-US" sz="1800" dirty="0"/>
          </a:p>
        </p:txBody>
      </p:sp>
      <p:pic>
        <p:nvPicPr>
          <p:cNvPr id="4" name="Picture 3"/>
          <p:cNvPicPr/>
          <p:nvPr/>
        </p:nvPicPr>
        <p:blipFill>
          <a:blip r:embed="rId2" cstate="print"/>
          <a:srcRect/>
          <a:stretch>
            <a:fillRect/>
          </a:stretch>
        </p:blipFill>
        <p:spPr bwMode="auto">
          <a:xfrm>
            <a:off x="5257800" y="4191000"/>
            <a:ext cx="3705225" cy="2435457"/>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Histograms</a:t>
            </a:r>
            <a:endParaRPr lang="en-US" dirty="0"/>
          </a:p>
        </p:txBody>
      </p:sp>
      <p:sp>
        <p:nvSpPr>
          <p:cNvPr id="3" name="Content Placeholder 2"/>
          <p:cNvSpPr>
            <a:spLocks noGrp="1"/>
          </p:cNvSpPr>
          <p:nvPr>
            <p:ph idx="1"/>
          </p:nvPr>
        </p:nvSpPr>
        <p:spPr/>
        <p:txBody>
          <a:bodyPr/>
          <a:lstStyle/>
          <a:p>
            <a:pPr algn="just"/>
            <a:r>
              <a:rPr lang="en-IN" sz="2000" dirty="0" smtClean="0"/>
              <a:t>Histograms are the presentation of a given data by plotting the data in the form of a series of rectangles. </a:t>
            </a:r>
          </a:p>
          <a:p>
            <a:pPr algn="just"/>
            <a:r>
              <a:rPr lang="en-IN" sz="2000" dirty="0" smtClean="0"/>
              <a:t>Histogram differs from bar chart on the grounds that the bar chart depicts the data in terms of the length of the bar whereas the Histogram is two dimensional in which both the length and width represents the data.</a:t>
            </a:r>
            <a:endParaRPr lang="en-US" sz="2000" dirty="0" smtClean="0"/>
          </a:p>
          <a:p>
            <a:endParaRPr lang="en-US" dirty="0"/>
          </a:p>
        </p:txBody>
      </p:sp>
      <p:pic>
        <p:nvPicPr>
          <p:cNvPr id="4" name="Picture 3"/>
          <p:cNvPicPr/>
          <p:nvPr/>
        </p:nvPicPr>
        <p:blipFill>
          <a:blip r:embed="rId2" cstate="print"/>
          <a:srcRect/>
          <a:stretch>
            <a:fillRect/>
          </a:stretch>
        </p:blipFill>
        <p:spPr bwMode="auto">
          <a:xfrm>
            <a:off x="5791200" y="4267200"/>
            <a:ext cx="3095625" cy="2290762"/>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Scatter Plots</a:t>
            </a:r>
            <a:endParaRPr lang="en-US" dirty="0"/>
          </a:p>
        </p:txBody>
      </p:sp>
      <p:sp>
        <p:nvSpPr>
          <p:cNvPr id="3" name="Content Placeholder 2"/>
          <p:cNvSpPr>
            <a:spLocks noGrp="1"/>
          </p:cNvSpPr>
          <p:nvPr>
            <p:ph idx="1"/>
          </p:nvPr>
        </p:nvSpPr>
        <p:spPr/>
        <p:txBody>
          <a:bodyPr/>
          <a:lstStyle/>
          <a:p>
            <a:pPr algn="just"/>
            <a:r>
              <a:rPr lang="en-IN" sz="1800" dirty="0" smtClean="0"/>
              <a:t>Scatter Plots are generally used to examine the relationship between two variables or two sets of attributes. </a:t>
            </a:r>
            <a:endParaRPr lang="en-US" sz="1800" dirty="0" smtClean="0"/>
          </a:p>
          <a:p>
            <a:pPr algn="just"/>
            <a:r>
              <a:rPr lang="en-IN" sz="1800" dirty="0" smtClean="0"/>
              <a:t>The shape of scatter diagram explains what type of relationship exists between the two variables. The magnitude of relationship can be known by computing the regression coefficient for the two sets of data. </a:t>
            </a:r>
            <a:endParaRPr lang="en-US" sz="1800" dirty="0" smtClean="0"/>
          </a:p>
          <a:p>
            <a:endParaRPr lang="en-US" dirty="0"/>
          </a:p>
        </p:txBody>
      </p:sp>
      <p:pic>
        <p:nvPicPr>
          <p:cNvPr id="4" name="Picture 3"/>
          <p:cNvPicPr/>
          <p:nvPr/>
        </p:nvPicPr>
        <p:blipFill>
          <a:blip r:embed="rId2" cstate="print"/>
          <a:srcRect/>
          <a:stretch>
            <a:fillRect/>
          </a:stretch>
        </p:blipFill>
        <p:spPr bwMode="auto">
          <a:xfrm>
            <a:off x="5715000" y="3886200"/>
            <a:ext cx="2829499" cy="2505075"/>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Box Plots</a:t>
            </a:r>
            <a:endParaRPr lang="en-US" dirty="0"/>
          </a:p>
        </p:txBody>
      </p:sp>
      <p:sp>
        <p:nvSpPr>
          <p:cNvPr id="3" name="Content Placeholder 2"/>
          <p:cNvSpPr>
            <a:spLocks noGrp="1"/>
          </p:cNvSpPr>
          <p:nvPr>
            <p:ph idx="1"/>
          </p:nvPr>
        </p:nvSpPr>
        <p:spPr/>
        <p:txBody>
          <a:bodyPr>
            <a:normAutofit/>
          </a:bodyPr>
          <a:lstStyle/>
          <a:p>
            <a:pPr algn="just"/>
            <a:r>
              <a:rPr lang="en-US" sz="2000" dirty="0" smtClean="0">
                <a:latin typeface="Times New Roman" pitchFamily="18" charset="0"/>
                <a:cs typeface="Times New Roman" pitchFamily="18" charset="0"/>
              </a:rPr>
              <a:t>A box plot is used to state five statistics at one time within each categorical value in graphic mode. The statistics are the minimum value, first quartile, median value, third quartile, and maximum value. They are based on percentile and are excellent in depicting </a:t>
            </a:r>
            <a:r>
              <a:rPr lang="en-US" sz="2000" smtClean="0">
                <a:latin typeface="Times New Roman" pitchFamily="18" charset="0"/>
                <a:cs typeface="Times New Roman" pitchFamily="18" charset="0"/>
              </a:rPr>
              <a:t>the distribution </a:t>
            </a:r>
            <a:r>
              <a:rPr lang="en-US" sz="2000" dirty="0" smtClean="0">
                <a:latin typeface="Times New Roman" pitchFamily="18" charset="0"/>
                <a:cs typeface="Times New Roman" pitchFamily="18" charset="0"/>
              </a:rPr>
              <a:t>of the data.</a:t>
            </a:r>
            <a:endParaRPr lang="en-US" sz="2000" dirty="0">
              <a:latin typeface="Times New Roman" pitchFamily="18" charset="0"/>
              <a:cs typeface="Times New Roman" pitchFamily="18" charset="0"/>
            </a:endParaRPr>
          </a:p>
        </p:txBody>
      </p:sp>
      <p:pic>
        <p:nvPicPr>
          <p:cNvPr id="4" name="Picture 3"/>
          <p:cNvPicPr/>
          <p:nvPr/>
        </p:nvPicPr>
        <p:blipFill>
          <a:blip r:embed="rId2" cstate="print"/>
          <a:srcRect/>
          <a:stretch>
            <a:fillRect/>
          </a:stretch>
        </p:blipFill>
        <p:spPr bwMode="auto">
          <a:xfrm>
            <a:off x="4267200" y="3505200"/>
            <a:ext cx="3309937" cy="2569589"/>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342</TotalTime>
  <Words>580</Words>
  <Application>Microsoft Office PowerPoint</Application>
  <PresentationFormat>On-screen Show (4:3)</PresentationFormat>
  <Paragraphs>37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Module</vt:lpstr>
      <vt:lpstr>UNIT III Making graphs and charts using SPSS</vt:lpstr>
      <vt:lpstr>Visual Depiction using SPSS</vt:lpstr>
      <vt:lpstr>Creation of Graphs and Charts</vt:lpstr>
      <vt:lpstr>Pie Charts</vt:lpstr>
      <vt:lpstr>Line Graphs</vt:lpstr>
      <vt:lpstr>Bar Charts</vt:lpstr>
      <vt:lpstr>Histograms</vt:lpstr>
      <vt:lpstr>Scatter Plots</vt:lpstr>
      <vt:lpstr>Box Plots</vt:lpstr>
      <vt:lpstr>Error Bars</vt:lpstr>
      <vt:lpstr>High Low Bars</vt:lpstr>
      <vt:lpstr>Population Pyramid</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III Making graphs and charts using SPSS</dc:title>
  <dc:creator>Dr. Manjari Agarwal</dc:creator>
  <cp:lastModifiedBy>admin</cp:lastModifiedBy>
  <cp:revision>49</cp:revision>
  <dcterms:created xsi:type="dcterms:W3CDTF">2006-08-16T00:00:00Z</dcterms:created>
  <dcterms:modified xsi:type="dcterms:W3CDTF">2020-05-15T15:32:56Z</dcterms:modified>
</cp:coreProperties>
</file>