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87" r:id="rId4"/>
    <p:sldId id="285" r:id="rId5"/>
    <p:sldId id="280" r:id="rId6"/>
    <p:sldId id="283" r:id="rId7"/>
    <p:sldId id="281" r:id="rId8"/>
    <p:sldId id="284" r:id="rId9"/>
    <p:sldId id="288" r:id="rId10"/>
    <p:sldId id="282" r:id="rId11"/>
    <p:sldId id="286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1CE31-02EF-4A60-BF52-055C3CD227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2823-8131-4821-AAC6-D1BAAC86D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755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>
    <p:pull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946" y="1967345"/>
            <a:ext cx="9966730" cy="2706947"/>
          </a:xfrm>
        </p:spPr>
        <p:txBody>
          <a:bodyPr/>
          <a:lstStyle/>
          <a:p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hi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i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Ph.D. Coursework: An Overview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921" y="5311597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Manjari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Agarwal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Director, Research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Uttarakhand Open  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04063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2" y="581891"/>
            <a:ext cx="8567420" cy="595745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Registration Form for Ph.D programme shall be submitted for enrollment in Pre Ph.D. course after the declaration of results before the last date of Registration.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The date shall be considered as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Date of Admission for Ph.D Programme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Further, the candidate shall be registered for the research work from the date of his/her application form submission.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The date shall be considered as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Date of Registration for Research Work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Integration of  Learning Management System in Ph.D. Coursework for dissemination of contents and information.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Inclusion of Small Private Online Course (SPOC) on SPSS.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Indian Traditional Knowledge pertaining to research blended with  the latest technologies.</a:t>
            </a:r>
            <a:endParaRPr lang="en-US" sz="2000" dirty="0" smtClean="0"/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Well defined Transcript for Coursework.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Dr. R. K. Bhatt\Desktop\untitle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67" y="31750"/>
            <a:ext cx="12005733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387927"/>
            <a:ext cx="8830657" cy="5653435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per University Grants Commission (Minimum Standards and Procedure for Award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M.Phil.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/Ph.D. Degrees) Regulations, 2016 the course work shall be treated as prerequisite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M.Phil.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/Ph.D. preparation.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candidates admitted to the Ph.D. programme shall be required to complete the course work prescribed by the Department and Directorate of Research during the initial one or two semesters.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Ph.D. programme shall be for a minimum duration of three years, including course work and a maximum of six years.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RDC for the approval of the synopsis shall invariably be convened within three months from the last date of the submission of synopsis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Modules/Courses of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3861658" y="2393834"/>
            <a:ext cx="4812643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482436" y="3548898"/>
            <a:ext cx="2798620" cy="1979066"/>
            <a:chOff x="628650" y="3771900"/>
            <a:chExt cx="2267594" cy="2267594"/>
          </a:xfrm>
        </p:grpSpPr>
        <p:sp>
          <p:nvSpPr>
            <p:cNvPr id="2" name="Oval 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Introduction of Research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3"/>
          <p:cNvGrpSpPr/>
          <p:nvPr/>
        </p:nvGrpSpPr>
        <p:grpSpPr>
          <a:xfrm>
            <a:off x="8072089" y="2462395"/>
            <a:ext cx="2817584" cy="2109605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05</a:t>
              </a:r>
              <a:endPara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Emerging Trends and Major Thrust areas in Discipline Specific Research Approaches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1914070" y="1800673"/>
            <a:ext cx="2333147" cy="1749860"/>
            <a:chOff x="628650" y="3771900"/>
            <a:chExt cx="2267594" cy="2267594"/>
          </a:xfrm>
        </p:grpSpPr>
        <p:sp>
          <p:nvSpPr>
            <p:cNvPr id="48" name="Oval 4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85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02</a:t>
              </a:r>
              <a:endPara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Tools and techniques for data collection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6523788" y="1247817"/>
            <a:ext cx="2333147" cy="1749860"/>
            <a:chOff x="628650" y="3771900"/>
            <a:chExt cx="2267594" cy="2267594"/>
          </a:xfrm>
        </p:grpSpPr>
        <p:sp>
          <p:nvSpPr>
            <p:cNvPr id="51" name="Oval 5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04</a:t>
              </a:r>
              <a:endPara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Discipline Specific Research Methodologies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63"/>
          <p:cNvGrpSpPr/>
          <p:nvPr/>
        </p:nvGrpSpPr>
        <p:grpSpPr>
          <a:xfrm>
            <a:off x="7558475" y="4563969"/>
            <a:ext cx="2208963" cy="1656722"/>
            <a:chOff x="628650" y="3771900"/>
            <a:chExt cx="2267594" cy="2267594"/>
          </a:xfrm>
        </p:grpSpPr>
        <p:sp>
          <p:nvSpPr>
            <p:cNvPr id="65" name="Oval 6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06</a:t>
              </a:r>
              <a:endPara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Formulating a Research Proposal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66"/>
          <p:cNvGrpSpPr/>
          <p:nvPr/>
        </p:nvGrpSpPr>
        <p:grpSpPr>
          <a:xfrm>
            <a:off x="4003964" y="817418"/>
            <a:ext cx="2499246" cy="1989141"/>
            <a:chOff x="628650" y="3771900"/>
            <a:chExt cx="2267594" cy="2267594"/>
          </a:xfrm>
        </p:grpSpPr>
        <p:sp>
          <p:nvSpPr>
            <p:cNvPr id="68" name="Oval 6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15603" y="4045849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03</a:t>
              </a:r>
              <a:endPara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Research Writing and Technological Inputs in Research .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948678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2" y="442624"/>
          <a:ext cx="11194470" cy="615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0"/>
                <a:gridCol w="3241963"/>
                <a:gridCol w="1233055"/>
                <a:gridCol w="1215242"/>
                <a:gridCol w="1599210"/>
                <a:gridCol w="1599210"/>
                <a:gridCol w="1599210"/>
              </a:tblGrid>
              <a:tr h="455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Sl. No.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Module Name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Credit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Marks Assigned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(100)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To be administered by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5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Evaluation (Theory)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Evaluation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(Assign.)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Evaluation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(Project)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5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I: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Introduction of Research 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Directorate of Research &amp; Innovation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II: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Tools and techniques for data collection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Directorate of Research &amp; Innovation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9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III: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Writing and Technological Inputs (ICT &amp; GIS) in Research 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Directorate of Research &amp; Innovation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IV: 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Discipline Specific Research Methodologies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Concerned Department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9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V: 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Emerging Trends and Major Thrust areas in Discipline Specific Research Approaches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Concerned Department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92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Module VI: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Formulating a Research Proposal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(Proposal</a:t>
                      </a:r>
                      <a:r>
                        <a:rPr lang="en-US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Evaluation -50)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Presentation and Viva – 50) 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Concerned Department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(with the help of Directorate of Research and Innovation)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88" y="221673"/>
            <a:ext cx="8596668" cy="1320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Work Assessment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0943" y="911294"/>
          <a:ext cx="10224655" cy="565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931"/>
                <a:gridCol w="2044931"/>
                <a:gridCol w="2044931"/>
                <a:gridCol w="2044931"/>
                <a:gridCol w="2044931"/>
              </a:tblGrid>
              <a:tr h="450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Subject Code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Modules included in the Course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Evaluation (Theory)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Evaluation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(Assign.)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Evaluation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(Project)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352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CW01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  <a:cs typeface="Mangal"/>
                        </a:rPr>
                        <a:t>Module I: Introduction of Research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  <a:cs typeface="Mangal"/>
                        </a:rPr>
                        <a:t>Module II: Tools and techniques for data collection 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Written Examination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for all the assignments given under the two modules shall be added under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so allocated for assignments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    </a:t>
                      </a:r>
                      <a:endParaRPr lang="en-US" sz="12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371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CW02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Module III: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Research Writing and Technological Inputs (ICT &amp; GIS) in Research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Module IV: Discipline Specific Research Methodologies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Written Examination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for all the assignments given under the two modules shall be added under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so allocated for assignments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352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CW03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Module V: Emerging Trends and Major Thrust areas in Discipline Specific Research Approaches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Mangal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Written Examination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for all the assignments given under the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modules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shall be added under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Mangal"/>
                        </a:rPr>
                        <a:t>20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marks so allocated for assignments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12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CW04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Module VI: Formulating a Research Proposal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100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(Project Evaluation -50)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Presentation and Viva – 50)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82436"/>
            <a:ext cx="8937721" cy="4876799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Grades in the course work, including research methodology courses shall be finalized after a combined assessment by the Directorate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and Innovation,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Advisory Committee and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 basis of written examination, assignments, quizzes and research proposal. </a:t>
            </a:r>
          </a:p>
          <a:p>
            <a:pPr lvl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Ph.D. scholar has to obtain a minimum of 55% of marks or its equivalent grade in the UGC 7-point scale (or an equivalent grade/CGPA in a point) in the course work in order to be eligible to continue in the programme and submit the dissertation/thesis.</a:t>
            </a:r>
          </a:p>
          <a:p>
            <a:pPr lvl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case the candidate does not qualify the Pre-Ph.D. Course work, may be given one more opportunity to qualify the course in subsequent semester.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219201"/>
            <a:ext cx="9351818" cy="5320144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75 % attendance for coursework classes is required.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if the research scholar is unable to meet 75% attendance criteria then s/he may be given relaxation of 10% provided that s/he has to complete an online certification course in consultation with the Supervisor and Director of the School.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the minimum duration of such online course shall be of one month. In case online course is not available for one month duration, a combination of online courses of one month duration would be acceptable, provided these are related to Ph.D. work.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online course can be taken from reputed recognized sites (such as SWAYAM,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www.edx.org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www.coursera.org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www.nptel.ac.in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www.aima.in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www.britishcouncil.org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Courseware,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www.khanacademy.or.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be considered broadly under University Grants Commission (Online Courses or Programmes) Regulations, 2018.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Further, in case of special circumstances 5% relaxation may be provided from the approval of the  Honorable Vice Chancellor.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755</TotalTime>
  <Words>948</Words>
  <Application>Microsoft Office PowerPoint</Application>
  <PresentationFormat>Custom</PresentationFormat>
  <Paragraphs>159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        Ph.D. Coursework: An Overview  </vt:lpstr>
      <vt:lpstr>Slide 2</vt:lpstr>
      <vt:lpstr>Slide 3</vt:lpstr>
      <vt:lpstr>Modules/Courses of Study</vt:lpstr>
      <vt:lpstr>Slide 5</vt:lpstr>
      <vt:lpstr>Course Work Assessment </vt:lpstr>
      <vt:lpstr>Grades</vt:lpstr>
      <vt:lpstr>Attendance</vt:lpstr>
      <vt:lpstr>Slide 9</vt:lpstr>
      <vt:lpstr>Slide 10</vt:lpstr>
      <vt:lpstr>Initiatives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59</cp:revision>
  <dcterms:created xsi:type="dcterms:W3CDTF">2014-09-12T02:18:09Z</dcterms:created>
  <dcterms:modified xsi:type="dcterms:W3CDTF">2019-10-21T15:09:11Z</dcterms:modified>
</cp:coreProperties>
</file>