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26" r:id="rId2"/>
  </p:sld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71" r:id="rId26"/>
    <p:sldId id="281" r:id="rId27"/>
  </p:sldIdLst>
  <p:sldSz cx="9144000" cy="6858000" type="screen4x3"/>
  <p:notesSz cx="6858000" cy="9144000"/>
  <p:embeddedFontLst>
    <p:embeddedFont>
      <p:font typeface="Century Gothic" pitchFamily="34" charset="0"/>
      <p:regular r:id="rId28"/>
      <p:bold r:id="rId29"/>
      <p:italic r:id="rId30"/>
      <p:boldItalic r:id="rId31"/>
    </p:embeddedFont>
    <p:embeddedFont>
      <p:font typeface="Wingdings 3" pitchFamily="18" charset="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64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34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43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20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3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05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94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8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63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854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294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9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4731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676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16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58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3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905000"/>
            <a:ext cx="6600451" cy="2262781"/>
          </a:xfrm>
        </p:spPr>
        <p:txBody>
          <a:bodyPr/>
          <a:lstStyle/>
          <a:p>
            <a:r>
              <a:rPr lang="en-US" b="1" dirty="0" smtClean="0"/>
              <a:t>LITERATURE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IN" sz="1400" b="1" i="1" dirty="0" err="1" smtClean="0"/>
              <a:t>Neeti</a:t>
            </a:r>
            <a:r>
              <a:rPr lang="en-IN" sz="1400" b="1" i="1" dirty="0" smtClean="0"/>
              <a:t> </a:t>
            </a:r>
            <a:r>
              <a:rPr lang="en-IN" sz="1400" b="1" i="1" dirty="0" err="1" smtClean="0"/>
              <a:t>Agrawal</a:t>
            </a:r>
            <a:endParaRPr lang="en-IN" sz="1400" b="1" i="1" dirty="0" smtClean="0"/>
          </a:p>
          <a:p>
            <a:pPr algn="r"/>
            <a:r>
              <a:rPr lang="en-IN" sz="1400" b="1" i="1" dirty="0" smtClean="0"/>
              <a:t>SOMS</a:t>
            </a:r>
            <a:endParaRPr lang="en-IN" sz="1400" b="1" i="1" dirty="0" smtClean="0"/>
          </a:p>
          <a:p>
            <a:pPr algn="r"/>
            <a:r>
              <a:rPr lang="en-IN" sz="1400" b="1" i="1" dirty="0" smtClean="0"/>
              <a:t>IGNOU</a:t>
            </a:r>
          </a:p>
          <a:p>
            <a:pPr algn="r"/>
            <a:endParaRPr lang="en-IN" sz="1200" b="1" i="1" dirty="0" smtClean="0"/>
          </a:p>
          <a:p>
            <a:pPr algn="r"/>
            <a:endParaRPr lang="en-IN" sz="1200" b="1" i="1" dirty="0" smtClean="0"/>
          </a:p>
          <a:p>
            <a:pPr algn="r"/>
            <a:endParaRPr lang="en-US" sz="1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589199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should be an actual literature review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848599" cy="377762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It should not be simply a description of what others have said;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Should not only be a summary;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Should have critical evaluation and ones own view points regarding the study;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Should be a blend of the analysis of the published work linked with the rationale and purpose of ones own study.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589199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Purpose of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Define and limit the problem;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Place the study in historical perspective;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Avoiding duplication;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Critical evaluation;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Relating the findings to previous knowledge.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IN" sz="4000" b="1" dirty="0">
                <a:solidFill>
                  <a:schemeClr val="accent1">
                    <a:lumMod val="50000"/>
                  </a:schemeClr>
                </a:solidFill>
              </a:rPr>
              <a:t>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98176"/>
            <a:ext cx="7772399" cy="3048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IN" sz="2800" b="1" dirty="0">
                <a:solidFill>
                  <a:schemeClr val="tx1"/>
                </a:solidFill>
              </a:rPr>
              <a:t>Giving credit to other author for their ideas and work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Necessary for avoiding plagiarism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Helps relate your arguments with literature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Included at the end of </a:t>
            </a:r>
            <a:r>
              <a:rPr lang="en-IN" sz="2800" b="1" dirty="0" smtClean="0">
                <a:solidFill>
                  <a:schemeClr val="tx1"/>
                </a:solidFill>
              </a:rPr>
              <a:t>any </a:t>
            </a:r>
            <a:r>
              <a:rPr lang="en-IN" sz="2800" b="1" dirty="0">
                <a:solidFill>
                  <a:schemeClr val="tx1"/>
                </a:solidFill>
              </a:rPr>
              <a:t>research </a:t>
            </a:r>
            <a:r>
              <a:rPr lang="en-IN" sz="2800" b="1" dirty="0" smtClean="0">
                <a:solidFill>
                  <a:schemeClr val="tx1"/>
                </a:solidFill>
              </a:rPr>
              <a:t>work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61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defTabSz="457200"/>
            <a:r>
              <a:rPr lang="en-IN" sz="4000" b="1" dirty="0" smtClean="0">
                <a:solidFill>
                  <a:schemeClr val="accent1">
                    <a:lumMod val="50000"/>
                  </a:schemeClr>
                </a:solidFill>
              </a:rPr>
              <a:t>Citation Styles</a:t>
            </a:r>
            <a:endParaRPr lang="en-IN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3387435"/>
              </p:ext>
            </p:extLst>
          </p:nvPr>
        </p:nvGraphicFramePr>
        <p:xfrm>
          <a:off x="457200" y="1417638"/>
          <a:ext cx="8458200" cy="466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846"/>
                <a:gridCol w="5719354"/>
              </a:tblGrid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Citation Style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Discipline </a:t>
                      </a:r>
                      <a:endParaRPr lang="en-IN" sz="2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APA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/>
                        <a:t>Psychology,</a:t>
                      </a:r>
                      <a:r>
                        <a:rPr lang="en-IN" sz="2800" b="1" baseline="0" dirty="0" smtClean="0"/>
                        <a:t> </a:t>
                      </a:r>
                      <a:r>
                        <a:rPr lang="en-IN" sz="2800" b="1" dirty="0" smtClean="0"/>
                        <a:t>education</a:t>
                      </a:r>
                      <a:r>
                        <a:rPr lang="en-IN" sz="2800" b="1" dirty="0" smtClean="0"/>
                        <a:t>, social sciences</a:t>
                      </a:r>
                      <a:endParaRPr lang="en-IN" sz="2800" b="1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MLA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/>
                        <a:t>Humanities</a:t>
                      </a:r>
                      <a:endParaRPr lang="en-IN" sz="2800" b="1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Chicago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/>
                        <a:t>Sciences, social sciences, humanities, history</a:t>
                      </a:r>
                      <a:endParaRPr lang="en-IN" sz="2800" b="1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err="1" smtClean="0"/>
                        <a:t>Turabian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smtClean="0"/>
                        <a:t>Humanities</a:t>
                      </a:r>
                      <a:r>
                        <a:rPr lang="en-IN" sz="2800" b="1" dirty="0" smtClean="0"/>
                        <a:t>, social sciences, sciences	</a:t>
                      </a:r>
                      <a:endParaRPr lang="en-IN" sz="2800" b="1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Harvard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/>
                        <a:t>Economics</a:t>
                      </a:r>
                      <a:endParaRPr lang="en-IN" sz="2800" b="1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/>
                        <a:t>Vancouver</a:t>
                      </a:r>
                      <a:endParaRPr lang="en-I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/>
                        <a:t>Medicine</a:t>
                      </a:r>
                      <a:endParaRPr lang="en-IN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312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/>
            <a:r>
              <a:rPr lang="en-IN" sz="4000" b="1" dirty="0"/>
              <a:t>How to insert references in a </a:t>
            </a:r>
            <a:r>
              <a:rPr lang="en-IN" sz="4000" b="1" dirty="0" smtClean="0"/>
              <a:t>document?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2011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576" y="1524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+mn-lt"/>
              </a:rPr>
              <a:t>Go to “REFERENCES” tab in MS-word</a:t>
            </a:r>
            <a:endParaRPr lang="en-IN" sz="3200" dirty="0">
              <a:latin typeface="+mn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3400" y="4926273"/>
            <a:ext cx="8264857" cy="112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200">
                <a:ea typeface="+mj-ea"/>
                <a:cs typeface="+mj-cs"/>
              </a:defRPr>
            </a:lvl1pPr>
          </a:lstStyle>
          <a:p>
            <a:r>
              <a:rPr lang="en-IN" b="1" dirty="0" smtClean="0"/>
              <a:t>Select </a:t>
            </a:r>
            <a:r>
              <a:rPr lang="en-IN" b="1" dirty="0"/>
              <a:t>the preferred </a:t>
            </a:r>
            <a:r>
              <a:rPr lang="en-IN" b="1" dirty="0" smtClean="0"/>
              <a:t>referencing style</a:t>
            </a:r>
            <a:r>
              <a:rPr lang="en-IN" b="1" dirty="0"/>
              <a:t>. For example, we have selected APA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6824" y="838200"/>
            <a:ext cx="9065538" cy="3045156"/>
            <a:chOff x="0" y="2667000"/>
            <a:chExt cx="9065538" cy="30451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352800"/>
              <a:ext cx="9065538" cy="23593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3048000" y="2667000"/>
              <a:ext cx="18288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V="1">
            <a:off x="4260376" y="3127044"/>
            <a:ext cx="1835624" cy="1928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870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55" t="1" r="43191" b="43749"/>
          <a:stretch/>
        </p:blipFill>
        <p:spPr>
          <a:xfrm>
            <a:off x="0" y="-27296"/>
            <a:ext cx="6077656" cy="68852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295400" y="838200"/>
            <a:ext cx="8001000" cy="954107"/>
            <a:chOff x="914400" y="1066800"/>
            <a:chExt cx="8001000" cy="95410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914400" y="1371600"/>
              <a:ext cx="5181600" cy="1722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72200" y="1066800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Click on ‘Insert Citation’ </a:t>
              </a:r>
              <a:endParaRPr lang="en-I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4600" y="2209800"/>
            <a:ext cx="6477000" cy="3807261"/>
            <a:chOff x="2438400" y="-106906"/>
            <a:chExt cx="6477000" cy="380726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2438400" y="-106906"/>
              <a:ext cx="3733800" cy="156049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01456" y="1453586"/>
              <a:ext cx="291394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Select ‘Add New Source’ to open the dialogue box for creating a new reference</a:t>
              </a:r>
              <a:endParaRPr lang="en-I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2599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03" t="33333" r="23016" b="18840"/>
          <a:stretch/>
        </p:blipFill>
        <p:spPr>
          <a:xfrm>
            <a:off x="-27296" y="125105"/>
            <a:ext cx="9171296" cy="48278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2743200" y="1066800"/>
            <a:ext cx="4343400" cy="5310018"/>
            <a:chOff x="4495800" y="-2128377"/>
            <a:chExt cx="4343400" cy="5310018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096000" y="-2128377"/>
              <a:ext cx="76200" cy="435591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495800" y="2227534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 smtClean="0"/>
                <a:t>Choose a type of source from the drop-down menu</a:t>
              </a:r>
              <a:endParaRPr lang="en-I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7408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96" y="152400"/>
            <a:ext cx="9117842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571868" y="1142984"/>
            <a:ext cx="4800600" cy="4515669"/>
            <a:chOff x="4181468" y="-2052193"/>
            <a:chExt cx="4800600" cy="4515669"/>
          </a:xfrm>
        </p:grpSpPr>
        <p:cxnSp>
          <p:nvCxnSpPr>
            <p:cNvPr id="4" name="Straight Arrow Connector 3"/>
            <p:cNvCxnSpPr/>
            <p:nvPr/>
          </p:nvCxnSpPr>
          <p:spPr>
            <a:xfrm rot="16200000" flipV="1">
              <a:off x="3288493" y="-373400"/>
              <a:ext cx="3643338" cy="285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181468" y="1509369"/>
              <a:ext cx="480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 smtClean="0"/>
                <a:t>For example, we have selected the source as Journal Article</a:t>
              </a:r>
              <a:endParaRPr lang="en-IN" sz="28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4612" y="3505201"/>
            <a:ext cx="2741988" cy="1964075"/>
            <a:chOff x="4731935" y="-2128376"/>
            <a:chExt cx="6937165" cy="268366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078358" y="-2128376"/>
              <a:ext cx="17644" cy="13535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31935" y="-748378"/>
              <a:ext cx="6937165" cy="130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 smtClean="0"/>
                <a:t>Check the button to get all fields </a:t>
              </a:r>
              <a:endParaRPr lang="en-I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7649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07" y="-152399"/>
            <a:ext cx="9187319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59038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Fill in </a:t>
            </a:r>
            <a:r>
              <a:rPr lang="en-IN" sz="2800" b="1" dirty="0" smtClean="0"/>
              <a:t>the </a:t>
            </a:r>
            <a:r>
              <a:rPr lang="en-IN" sz="2800" b="1" dirty="0" smtClean="0"/>
              <a:t>required details for the journal article which you want to cite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1319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086600" cy="128089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What is a literature review?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099" y="1600200"/>
            <a:ext cx="7086600" cy="377762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A text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Compilation of scholarly papers, articles..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Based on current knowledge which includes substantive findings, theoretical &amp; methodological contributions;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Secondary sources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Not new or original work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Involves critical analysis</a:t>
            </a:r>
          </a:p>
          <a:p>
            <a:pPr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1"/>
            <a:ext cx="9143999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43600" y="1418506"/>
            <a:ext cx="2792979" cy="461665"/>
            <a:chOff x="5459188" y="-2559655"/>
            <a:chExt cx="4883689" cy="459969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5459188" y="-2329671"/>
              <a:ext cx="1079907" cy="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539095" y="-2559655"/>
              <a:ext cx="3803782" cy="45996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Journal Name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70001" y="2667289"/>
            <a:ext cx="1295400" cy="461665"/>
            <a:chOff x="5635465" y="-2559655"/>
            <a:chExt cx="2365649" cy="459969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5635465" y="-2329671"/>
              <a:ext cx="903629" cy="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39094" y="-2559655"/>
              <a:ext cx="1462020" cy="45996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Title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61065" y="3490278"/>
            <a:ext cx="1422608" cy="1142875"/>
            <a:chOff x="5553657" y="-3015175"/>
            <a:chExt cx="2597955" cy="113867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39094" y="-3015175"/>
              <a:ext cx="0" cy="68550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53657" y="-2336468"/>
              <a:ext cx="2597955" cy="45996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Author(s)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0931" y="3044994"/>
            <a:ext cx="1640269" cy="452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/>
          <p:cNvGrpSpPr/>
          <p:nvPr/>
        </p:nvGrpSpPr>
        <p:grpSpPr>
          <a:xfrm>
            <a:off x="5826711" y="169723"/>
            <a:ext cx="2896220" cy="567573"/>
            <a:chOff x="3145733" y="-2559655"/>
            <a:chExt cx="4855381" cy="565488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3145733" y="-2329669"/>
              <a:ext cx="3393362" cy="33550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79846" y="-2559655"/>
              <a:ext cx="1721268" cy="45996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Pages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00601" y="14093"/>
            <a:ext cx="800584" cy="630943"/>
            <a:chOff x="12171868" y="-2728311"/>
            <a:chExt cx="1462020" cy="62862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02878" y="-2329671"/>
              <a:ext cx="0" cy="2299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171868" y="-2728311"/>
              <a:ext cx="1462020" cy="45996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Year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6888" y="785817"/>
            <a:ext cx="3923713" cy="749516"/>
            <a:chOff x="11351705" y="-2562779"/>
            <a:chExt cx="7165454" cy="746762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13633888" y="-2562779"/>
              <a:ext cx="4883271" cy="50771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1351705" y="-2275985"/>
              <a:ext cx="2282183" cy="45996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Volume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411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10"/>
            <a:ext cx="9142863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161065" y="2667000"/>
            <a:ext cx="1422608" cy="1966153"/>
            <a:chOff x="5553657" y="-3835428"/>
            <a:chExt cx="2597955" cy="1958929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6494758" y="-3835428"/>
              <a:ext cx="44336" cy="15057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553657" y="-2336468"/>
              <a:ext cx="2597955" cy="45996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DOI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2438399"/>
            <a:ext cx="2743200" cy="249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3200400" y="4704546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Try and find the data for all required fields included in the paper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2530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791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43794" y="1310452"/>
            <a:ext cx="8887696" cy="2455890"/>
            <a:chOff x="-7251505" y="-3679020"/>
            <a:chExt cx="15817757" cy="229393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6283046" y="-3679020"/>
              <a:ext cx="59520" cy="9252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-7251505" y="-2851232"/>
              <a:ext cx="15817757" cy="1466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 smtClean="0"/>
                <a:t>After filling the author’s name, press edit to ensure that the name appears in the following order as required in </a:t>
              </a:r>
              <a:r>
                <a:rPr lang="en-IN" sz="2400" b="1" dirty="0" smtClean="0"/>
                <a:t>APA or the referencing style used for a particular subject area</a:t>
              </a:r>
              <a:endParaRPr lang="en-IN" sz="2400" b="1" dirty="0" smtClean="0"/>
            </a:p>
            <a:p>
              <a:pPr algn="ctr"/>
              <a:r>
                <a:rPr lang="en-IN" sz="2400" b="1" dirty="0" smtClean="0"/>
                <a:t>- Last  name, first n</a:t>
              </a:r>
              <a:r>
                <a:rPr lang="en-IN" sz="2400" dirty="0" smtClean="0"/>
                <a:t>ame</a:t>
              </a:r>
              <a:endParaRPr lang="en-IN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7032"/>
            <a:ext cx="6320744" cy="39338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191000" y="6182045"/>
            <a:ext cx="4343400" cy="461665"/>
            <a:chOff x="904167" y="-2230830"/>
            <a:chExt cx="7931882" cy="459969"/>
          </a:xfrm>
        </p:grpSpPr>
        <p:cxnSp>
          <p:nvCxnSpPr>
            <p:cNvPr id="10" name="Straight Arrow Connector 9"/>
            <p:cNvCxnSpPr/>
            <p:nvPr/>
          </p:nvCxnSpPr>
          <p:spPr>
            <a:xfrm rot="10800000" flipV="1">
              <a:off x="904167" y="-1984388"/>
              <a:ext cx="5783700" cy="1423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57407" y="-2230830"/>
              <a:ext cx="2278642" cy="459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 smtClean="0"/>
                <a:t>Click OK</a:t>
              </a:r>
              <a:endParaRPr lang="en-I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23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20" y="-76200"/>
            <a:ext cx="9187319" cy="6934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71800" y="6079053"/>
            <a:ext cx="3962400" cy="461664"/>
            <a:chOff x="11351705" y="-2275985"/>
            <a:chExt cx="7236104" cy="45996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3633888" y="-2055065"/>
              <a:ext cx="4953921" cy="90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351705" y="-2275985"/>
              <a:ext cx="2282183" cy="45996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rgbClr val="FF0000"/>
                  </a:solidFill>
                </a:rPr>
                <a:t>Click OK</a:t>
              </a:r>
              <a:endParaRPr lang="en-IN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2093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816" r="40631" b="31250"/>
          <a:stretch/>
        </p:blipFill>
        <p:spPr>
          <a:xfrm>
            <a:off x="0" y="0"/>
            <a:ext cx="583853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133600" y="1066800"/>
            <a:ext cx="6781800" cy="2246769"/>
            <a:chOff x="2133600" y="1066800"/>
            <a:chExt cx="6781800" cy="224676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133600" y="1371600"/>
              <a:ext cx="3962400" cy="76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72200" y="1066800"/>
              <a:ext cx="2743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 smtClean="0"/>
                <a:t>Next, Click on ‘Bibliography’ to change the style of end-list of referencing</a:t>
              </a:r>
              <a:endParaRPr lang="en-IN" sz="28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8200" y="3886200"/>
            <a:ext cx="4484427" cy="1815882"/>
            <a:chOff x="4076700" y="1066800"/>
            <a:chExt cx="4484427" cy="181588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076700" y="1447800"/>
              <a:ext cx="1524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17927" y="1066800"/>
              <a:ext cx="2743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 smtClean="0"/>
                <a:t>Select ‘References’ to get the reference list</a:t>
              </a:r>
              <a:endParaRPr lang="en-I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16367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815110" cy="399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6036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Contents of a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Surveys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Books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Scholarly articles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Other relevant sources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589199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N" sz="4000" b="1" dirty="0">
                <a:solidFill>
                  <a:schemeClr val="accent1">
                    <a:lumMod val="50000"/>
                  </a:schemeClr>
                </a:solidFill>
              </a:rPr>
              <a:t>Types of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7086600" cy="3777622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</a:rPr>
              <a:t>Narrative or Traditional </a:t>
            </a:r>
            <a:r>
              <a:rPr lang="en-IN" sz="2800" b="1" dirty="0">
                <a:solidFill>
                  <a:schemeClr val="tx1"/>
                </a:solidFill>
              </a:rPr>
              <a:t>literature </a:t>
            </a:r>
            <a:r>
              <a:rPr lang="en-IN" sz="2800" b="1" dirty="0" smtClean="0">
                <a:solidFill>
                  <a:schemeClr val="tx1"/>
                </a:solidFill>
              </a:rPr>
              <a:t>review</a:t>
            </a:r>
            <a:endParaRPr lang="en-IN" sz="2800" b="1" dirty="0">
              <a:solidFill>
                <a:schemeClr val="tx1"/>
              </a:solidFill>
            </a:endParaRPr>
          </a:p>
          <a:p>
            <a:r>
              <a:rPr lang="en-IN" sz="2800" b="1" dirty="0">
                <a:solidFill>
                  <a:schemeClr val="tx1"/>
                </a:solidFill>
              </a:rPr>
              <a:t>Systematic literature </a:t>
            </a:r>
            <a:r>
              <a:rPr lang="en-IN" sz="2800" b="1" dirty="0" smtClean="0">
                <a:solidFill>
                  <a:schemeClr val="tx1"/>
                </a:solidFill>
              </a:rPr>
              <a:t>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tx1"/>
                </a:solidFill>
              </a:rPr>
              <a:t>M</a:t>
            </a:r>
            <a:r>
              <a:rPr lang="en-IN" sz="2800" b="1" dirty="0" smtClean="0">
                <a:solidFill>
                  <a:schemeClr val="tx1"/>
                </a:solidFill>
              </a:rPr>
              <a:t>eta-analysis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800" b="1" dirty="0" smtClean="0">
                <a:solidFill>
                  <a:schemeClr val="tx1"/>
                </a:solidFill>
              </a:rPr>
              <a:t>Meta-synthesis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Argumentative </a:t>
            </a:r>
            <a:r>
              <a:rPr lang="en-IN" sz="2800" b="1" dirty="0" smtClean="0">
                <a:solidFill>
                  <a:schemeClr val="tx1"/>
                </a:solidFill>
              </a:rPr>
              <a:t>Review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Integrative </a:t>
            </a:r>
            <a:r>
              <a:rPr lang="en-IN" sz="2800" b="1" dirty="0" smtClean="0">
                <a:solidFill>
                  <a:schemeClr val="tx1"/>
                </a:solidFill>
              </a:rPr>
              <a:t>Review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Theoretical 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377804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400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How to conduct a Literature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	Choose a topic: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E.g. GST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What exactly is required in a topic? (Research Question)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E.g. 1. Implication of GST on economy;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2. Strategic impact of GST on GDP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3. GST for a common man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Can be many….!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E.g.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What is GST?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How it works?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How will it impact the economy?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(for the first topic)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086600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How to conduct a Literature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245824" cy="460059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 smtClean="0">
                <a:solidFill>
                  <a:schemeClr val="tx1"/>
                </a:solidFill>
              </a:rPr>
              <a:t>Narrow down the research questions and decide the scope of the review: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How to do it?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Focus is the key….!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How many papers/articles etc. to be read?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Select the database.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Find the relevant literature.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Review.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24110"/>
            <a:ext cx="7315199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How to conduct a Literature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 smtClean="0">
                <a:solidFill>
                  <a:schemeClr val="tx1"/>
                </a:solidFill>
              </a:rPr>
              <a:t>Search &amp; Research</a:t>
            </a: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Take notes while reading;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Be critical and consistent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Find a logical structure</a:t>
            </a: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315199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Need to conduct a Literature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To gain in depth knowledge and the grasp of the topic;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To find the research gaps;</a:t>
            </a:r>
          </a:p>
          <a:p>
            <a:pPr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Custom 3">
      <a:dk1>
        <a:sysClr val="windowText" lastClr="000000"/>
      </a:dk1>
      <a:lt1>
        <a:sysClr val="window" lastClr="FFFFFF"/>
      </a:lt1>
      <a:dk2>
        <a:srgbClr val="39302A"/>
      </a:dk2>
      <a:lt2>
        <a:srgbClr val="F2F2F2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550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Wingdings 3</vt:lpstr>
      <vt:lpstr>Wingdings</vt:lpstr>
      <vt:lpstr>Calibri</vt:lpstr>
      <vt:lpstr>Office Theme</vt:lpstr>
      <vt:lpstr>Wisp</vt:lpstr>
      <vt:lpstr>LITERATURE REVIEW</vt:lpstr>
      <vt:lpstr>What is a literature review?</vt:lpstr>
      <vt:lpstr>Contents of a Literature Review</vt:lpstr>
      <vt:lpstr>Types of Literature Review</vt:lpstr>
      <vt:lpstr>How to conduct a Literature Review?</vt:lpstr>
      <vt:lpstr>Research Questions</vt:lpstr>
      <vt:lpstr>How to conduct a Literature Review?</vt:lpstr>
      <vt:lpstr>How to conduct a Literature Review?</vt:lpstr>
      <vt:lpstr>Need to conduct a Literature Review?</vt:lpstr>
      <vt:lpstr>What should be an actual literature review like?</vt:lpstr>
      <vt:lpstr>Purpose of literature review</vt:lpstr>
      <vt:lpstr>Referencing</vt:lpstr>
      <vt:lpstr>Citation Styles</vt:lpstr>
      <vt:lpstr>How to insert references in a document?</vt:lpstr>
      <vt:lpstr>Go to “REFERENCES” tab in MS-word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</dc:title>
  <dc:creator>Dr. neeti</dc:creator>
  <cp:lastModifiedBy>IGNOU</cp:lastModifiedBy>
  <cp:revision>50</cp:revision>
  <dcterms:created xsi:type="dcterms:W3CDTF">2006-08-16T00:00:00Z</dcterms:created>
  <dcterms:modified xsi:type="dcterms:W3CDTF">2020-02-06T10:43:14Z</dcterms:modified>
</cp:coreProperties>
</file>