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7" r:id="rId2"/>
    <p:sldId id="286" r:id="rId3"/>
    <p:sldId id="291" r:id="rId4"/>
    <p:sldId id="287" r:id="rId5"/>
    <p:sldId id="288" r:id="rId6"/>
    <p:sldId id="289" r:id="rId7"/>
    <p:sldId id="290" r:id="rId8"/>
    <p:sldId id="282" r:id="rId9"/>
    <p:sldId id="283" r:id="rId10"/>
    <p:sldId id="269" r:id="rId11"/>
    <p:sldId id="280" r:id="rId12"/>
    <p:sldId id="292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70" r:id="rId24"/>
    <p:sldId id="272" r:id="rId25"/>
    <p:sldId id="274" r:id="rId26"/>
    <p:sldId id="276" r:id="rId27"/>
    <p:sldId id="27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9" autoAdjust="0"/>
    <p:restoredTop sz="86380" autoAdjust="0"/>
  </p:normalViewPr>
  <p:slideViewPr>
    <p:cSldViewPr>
      <p:cViewPr>
        <p:scale>
          <a:sx n="50" d="100"/>
          <a:sy n="50" d="100"/>
        </p:scale>
        <p:origin x="-2814" y="-9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2415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DB6F4-4071-493B-AC6D-F4BCB767A767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287D7-8FD8-42FA-B17E-0CC8303837B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ECD65-8921-478B-AF6D-E11BB51AB5B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FD87B-6255-4225-9661-E6EEC204422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310ABC-F86B-4F62-AF6F-9E04465BDEBD}" type="datetimeFigureOut">
              <a:rPr lang="en-IN" smtClean="0"/>
              <a:pPr/>
              <a:t>14-11-2019</a:t>
            </a:fld>
            <a:endParaRPr lang="en-I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1D4C0D-6F18-4A68-83CB-B8FBAE97BD8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Germany" TargetMode="External"/><Relationship Id="rId3" Type="http://schemas.openxmlformats.org/officeDocument/2006/relationships/hyperlink" Target="https://en.wikipedia.org/wiki/Gross_domestic_product" TargetMode="External"/><Relationship Id="rId7" Type="http://schemas.openxmlformats.org/officeDocument/2006/relationships/hyperlink" Target="https://en.wikipedia.org/wiki/Japa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European_Union" TargetMode="External"/><Relationship Id="rId11" Type="http://schemas.openxmlformats.org/officeDocument/2006/relationships/hyperlink" Target="https://en.wikipedia.org/wiki/France" TargetMode="External"/><Relationship Id="rId5" Type="http://schemas.openxmlformats.org/officeDocument/2006/relationships/hyperlink" Target="https://en.wikipedia.org/wiki/China" TargetMode="External"/><Relationship Id="rId10" Type="http://schemas.openxmlformats.org/officeDocument/2006/relationships/hyperlink" Target="https://en.wikipedia.org/wiki/India" TargetMode="External"/><Relationship Id="rId4" Type="http://schemas.openxmlformats.org/officeDocument/2006/relationships/hyperlink" Target="https://en.wikipedia.org/wiki/United_States" TargetMode="External"/><Relationship Id="rId9" Type="http://schemas.openxmlformats.org/officeDocument/2006/relationships/hyperlink" Target="https://en.wikipedia.org/wiki/South_Korea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4365104"/>
            <a:ext cx="8686800" cy="2160240"/>
          </a:xfrm>
        </p:spPr>
        <p:txBody>
          <a:bodyPr/>
          <a:lstStyle/>
          <a:p>
            <a:pPr algn="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 R. C. MISHRA</a:t>
            </a:r>
          </a:p>
          <a:p>
            <a:pPr algn="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UTTARAKHAND OPEN UNIVERSITY</a:t>
            </a:r>
          </a:p>
          <a:p>
            <a:pPr algn="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HALDWANI-NAINITAL</a:t>
            </a:r>
            <a:endParaRPr lang="en-I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kern="0" dirty="0" smtClean="0">
                <a:solidFill>
                  <a:prstClr val="black"/>
                </a:solidFill>
                <a:latin typeface="Andalus" pitchFamily="18" charset="-78"/>
                <a:cs typeface="Miriam Fixed" pitchFamily="49" charset="-79"/>
              </a:rPr>
              <a:t>ethical</a:t>
            </a:r>
            <a:r>
              <a:rPr lang="en-US" sz="4800" b="1" dirty="0" smtClean="0">
                <a:solidFill>
                  <a:prstClr val="black"/>
                </a:solidFill>
                <a:latin typeface="Andalus" pitchFamily="18" charset="-78"/>
                <a:cs typeface="Miriam Fixed" pitchFamily="49" charset="-79"/>
              </a:rPr>
              <a:t> &amp; OTHER RELEVANT issues in research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576064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WHAT ARE ETHICAL VALUES</a:t>
            </a:r>
            <a:endParaRPr lang="en-IN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2985"/>
            <a:ext cx="8686800" cy="4643470"/>
          </a:xfrm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Truth, fair and just.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What is right and justified.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Distinct from legality.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Dimensions;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err="1" smtClean="0"/>
              <a:t>Fabrification</a:t>
            </a:r>
            <a:r>
              <a:rPr lang="en-US" dirty="0" smtClean="0"/>
              <a:t> /Falsification/ Plagiarism.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Common Knowledge/ pre-conceived notions.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Questionable Policies/honorary authorship.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Sexual misconduct/ violation of privacy /rules.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Others(Not quoting other/ bias/ convenience)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504056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ETHICS IN RESEARCH: WHY?</a:t>
            </a:r>
            <a:endParaRPr lang="en-I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688632"/>
          </a:xfrm>
        </p:spPr>
        <p:txBody>
          <a:bodyPr/>
          <a:lstStyle/>
          <a:p>
            <a:pPr lvl="0">
              <a:buFont typeface="Wingdings" pitchFamily="2" charset="2"/>
              <a:buChar char="q"/>
            </a:pPr>
            <a:r>
              <a:rPr lang="en-US" dirty="0" smtClean="0"/>
              <a:t>Well being of society.</a:t>
            </a:r>
            <a:endParaRPr lang="en-IN" dirty="0" smtClean="0"/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Social, environmental , economic laws &amp; policies.</a:t>
            </a:r>
            <a:endParaRPr lang="en-IN" dirty="0" smtClean="0"/>
          </a:p>
          <a:p>
            <a:pPr lvl="0">
              <a:buFont typeface="Wingdings" pitchFamily="2" charset="2"/>
              <a:buChar char="q"/>
            </a:pPr>
            <a:r>
              <a:rPr lang="en-US" dirty="0" err="1" smtClean="0"/>
              <a:t>Defence</a:t>
            </a:r>
            <a:r>
              <a:rPr lang="en-US" dirty="0" smtClean="0"/>
              <a:t> Plans, buildings.</a:t>
            </a:r>
            <a:endParaRPr lang="en-IN" dirty="0" smtClean="0"/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Lot of funds are involved.</a:t>
            </a:r>
            <a:endParaRPr lang="en-IN" dirty="0" smtClean="0"/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Academic branches of knowledge/ improved knowledge.</a:t>
            </a:r>
            <a:endParaRPr lang="en-IN" dirty="0" smtClean="0"/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A  lot depends on accuracy of data.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Expenditure on R&amp;D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62484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Source : Wikipedia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375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  <a:gridCol w="1447800"/>
              </a:tblGrid>
              <a:tr h="7859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S. No.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Country/Region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Expenditures on R&amp;D (billions of US$, PPP),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hlinkClick r:id="rId3" tooltip="Gross domestic product"/>
                        </a:rPr>
                        <a:t> % of GDP PPP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Expenditures on R&amp;D per capita (US$ PPP),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Year</a:t>
                      </a:r>
                    </a:p>
                  </a:txBody>
                  <a:tcPr marL="9525" marR="9525" marT="9525" marB="0" anchor="ctr"/>
                </a:tc>
              </a:tr>
              <a:tr h="4486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Times New Roman"/>
                          <a:hlinkClick r:id="rId4" tooltip="United States"/>
                        </a:rPr>
                        <a:t> United States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1,442.51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2013</a:t>
                      </a:r>
                    </a:p>
                  </a:txBody>
                  <a:tcPr marL="9525" marR="9525" marT="9525" marB="0" anchor="ctr"/>
                </a:tc>
              </a:tr>
              <a:tr h="4486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hlinkClick r:id="rId5" tooltip="China"/>
                        </a:rPr>
                        <a:t> China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298.56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2015</a:t>
                      </a:r>
                    </a:p>
                  </a:txBody>
                  <a:tcPr marL="9525" marR="9525" marT="9525" marB="0" anchor="ctr"/>
                </a:tc>
              </a:tr>
              <a:tr h="4486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hlinkClick r:id="rId6" tooltip="European Union"/>
                        </a:rPr>
                        <a:t> European Union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764.3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2014</a:t>
                      </a:r>
                    </a:p>
                  </a:txBody>
                  <a:tcPr marL="9525" marR="9525" marT="9525" marB="0" anchor="ctr"/>
                </a:tc>
              </a:tr>
              <a:tr h="4486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hlinkClick r:id="rId7" tooltip="Japan"/>
                        </a:rPr>
                        <a:t> Japan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179.8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3.58%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1,413.90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2014</a:t>
                      </a:r>
                    </a:p>
                  </a:txBody>
                  <a:tcPr marL="9525" marR="9525" marT="9525" marB="0" anchor="ctr"/>
                </a:tc>
              </a:tr>
              <a:tr h="4486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hlinkClick r:id="rId8" tooltip="Germany"/>
                        </a:rPr>
                        <a:t> Germany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109.4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1,351.10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2014</a:t>
                      </a:r>
                    </a:p>
                  </a:txBody>
                  <a:tcPr marL="9525" marR="9525" marT="9525" marB="0" anchor="ctr"/>
                </a:tc>
              </a:tr>
              <a:tr h="4486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hlinkClick r:id="rId9" tooltip="South Korea"/>
                        </a:rPr>
                        <a:t> South Korea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4.29%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1,518.47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2014</a:t>
                      </a:r>
                    </a:p>
                  </a:txBody>
                  <a:tcPr marL="9525" marR="9525" marT="9525" marB="0" anchor="ctr"/>
                </a:tc>
              </a:tr>
              <a:tr h="4486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hlinkClick r:id="rId10" tooltip="India"/>
                        </a:rPr>
                        <a:t> India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0.85%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39.37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2015</a:t>
                      </a:r>
                    </a:p>
                  </a:txBody>
                  <a:tcPr marL="9525" marR="9525" marT="9525" marB="0" anchor="ctr"/>
                </a:tc>
              </a:tr>
              <a:tr h="4486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hlinkClick r:id="rId11" tooltip="France"/>
                        </a:rPr>
                        <a:t> France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576064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BASIC ASPECTS-1</a:t>
            </a:r>
            <a:endParaRPr lang="en-I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6712"/>
            <a:ext cx="8686800" cy="583264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Recognition of diversity of approaches.</a:t>
            </a:r>
            <a:endParaRPr lang="en-IN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Respect for those engaged in it</a:t>
            </a:r>
            <a:endParaRPr lang="en-IN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Proper &amp; relevant review of literature</a:t>
            </a:r>
            <a:endParaRPr lang="en-IN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Research design/ Methodology</a:t>
            </a:r>
            <a:endParaRPr lang="en-IN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Voluntary informed consent ; 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All participants understand the process.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Disclose the extent to which it impinges on others.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Appropriate consent/ authority.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Cultural- ethnic- religious sensitivity</a:t>
            </a: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504056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Basic Aspects-2</a:t>
            </a:r>
            <a:endParaRPr lang="en-I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6712"/>
            <a:ext cx="8686800" cy="5760640"/>
          </a:xfrm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Privacy;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Confidential treatment of participants’ data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Full disclosure to respondents.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De- briefing (disguised experiment).</a:t>
            </a:r>
            <a:endParaRPr lang="en-IN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Procedure/ process;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Full disclosure.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Replicable /open to external scrutiny.</a:t>
            </a:r>
            <a:endParaRPr lang="en-IN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Involvement of vulnerable groups;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Children/old people / </a:t>
            </a:r>
            <a:r>
              <a:rPr lang="en-US" dirty="0" err="1" smtClean="0"/>
              <a:t>destitutes</a:t>
            </a:r>
            <a:r>
              <a:rPr lang="en-US" dirty="0" smtClean="0"/>
              <a:t>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Animals.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Legal requirements .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64807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BASIC AsPECTS-3</a:t>
            </a:r>
            <a:endParaRPr lang="en-IN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08720"/>
            <a:ext cx="8686800" cy="5688632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Publication;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Obligation to place in public domain .</a:t>
            </a:r>
            <a:endParaRPr lang="en-IN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Others;</a:t>
            </a:r>
            <a:endParaRPr lang="en-IN" b="1" dirty="0" smtClean="0"/>
          </a:p>
          <a:p>
            <a:pPr lvl="1" algn="just">
              <a:buFont typeface="Wingdings" pitchFamily="2" charset="2"/>
              <a:buChar char="v"/>
            </a:pPr>
            <a:r>
              <a:rPr lang="en-US" dirty="0" err="1" smtClean="0"/>
              <a:t>Sensationalization</a:t>
            </a:r>
            <a:r>
              <a:rPr lang="en-US" dirty="0" smtClean="0"/>
              <a:t>/Community-disrepute/ Distortion(publishing only one part)/ unprofessional criticism/ Compromising objectivity/ Research for illegal or fraudulent proposes.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09722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RESEARCH PROBLEM/STAKEHOLDERS</a:t>
            </a:r>
            <a:endParaRPr lang="en-IN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71612"/>
            <a:ext cx="8686800" cy="5025740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Identification of Research problem;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Useful /relevant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Must re-define or add to knowledge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Not a Matter of convenience</a:t>
            </a:r>
            <a:endParaRPr lang="en-IN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Stakeholders;</a:t>
            </a:r>
            <a:endParaRPr lang="en-IN" b="1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Researchers/Respondents/ Academic community/ Govt./ sponsors/ clients/ public (rights of all must be taken  care of)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576064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WANT  VS. NEED</a:t>
            </a:r>
            <a:endParaRPr lang="en-I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6712"/>
            <a:ext cx="8686800" cy="5832648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For-profit commercial research,</a:t>
            </a:r>
            <a:endParaRPr lang="en-IN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Compromise of objectivity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Declaration of the code of ethics.</a:t>
            </a:r>
            <a:endParaRPr lang="en-IN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What is actually required should be the focus;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Segmentation /distribution channel.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Budget should not be the criterion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Scale (want vs. need)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Universe / Sample (want vs. need)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Approach /Methodology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Definition of operational terms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576064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SAMPLE</a:t>
            </a:r>
            <a:endParaRPr lang="en-I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6712"/>
            <a:ext cx="8686800" cy="5832648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Not based on convenience.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Representative/free from bias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Secondary data- Appropriate.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Definition of population/sampling  frame/Sampling  Techniques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Sample size;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Based on Secondary sources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err="1" smtClean="0"/>
              <a:t>Judgement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Small Pilot study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64807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QUESTIONNAIRE</a:t>
            </a:r>
            <a:endParaRPr lang="en-IN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08720"/>
            <a:ext cx="8686800" cy="5760640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Questionnaire Vs Schedule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Careful framing;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Required Information only /overly long/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Reasonable Size /Sensitive questions/Confusing /Difficult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Improperly worded/No-obligation to answer.</a:t>
            </a:r>
            <a:endParaRPr lang="en-IN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Limited open ended (defined parameters)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Peer Review.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Pilot-testing.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Administration.</a:t>
            </a:r>
            <a:endParaRPr lang="en-IN" b="1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799"/>
            <a:ext cx="7772400" cy="121920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Palatino Linotype" pitchFamily="18" charset="0"/>
              </a:rPr>
              <a:t>RESEARCH</a:t>
            </a:r>
            <a:endParaRPr lang="en-US" sz="4800" b="1" dirty="0"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43050"/>
            <a:ext cx="7543800" cy="4000528"/>
          </a:xfrm>
        </p:spPr>
        <p:txBody>
          <a:bodyPr/>
          <a:lstStyle/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Tool of knowledge creation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Joy of creation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Unique system/ Characteristics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 (Systematic thinking about thinking itself)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Deductive Reasoning (Aristotle)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Inductive Reasoning  ( Francis Bacon)</a:t>
            </a:r>
          </a:p>
          <a:p>
            <a:pPr algn="l"/>
            <a:endParaRPr lang="en-US" sz="2800" b="1" dirty="0" smtClean="0">
              <a:latin typeface="Trebuchet MS" pitchFamily="34" charset="0"/>
            </a:endParaRPr>
          </a:p>
          <a:p>
            <a:pPr algn="l"/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576064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SCALING/ FIELDWORK</a:t>
            </a:r>
            <a:endParaRPr lang="en-IN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616624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Scales;</a:t>
            </a:r>
            <a:endParaRPr lang="en-IN" b="1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Reliability/Validity/</a:t>
            </a:r>
            <a:r>
              <a:rPr lang="en-US" dirty="0" err="1" smtClean="0"/>
              <a:t>Generalizability</a:t>
            </a:r>
            <a:endParaRPr lang="en-IN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No Scope of bias</a:t>
            </a:r>
            <a:endParaRPr lang="en-IN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Fieldwork;</a:t>
            </a:r>
            <a:endParaRPr lang="en-IN" b="1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Accepted procedure/Well –documented/</a:t>
            </a:r>
            <a:endParaRPr lang="en-IN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Proper Id/Reference/Available for scrutiny/</a:t>
            </a:r>
            <a:endParaRPr lang="en-IN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Period of field work.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64807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DATA EDITING</a:t>
            </a:r>
            <a:endParaRPr lang="en-IN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08720"/>
            <a:ext cx="8686800" cy="5760640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Editing/Checking/Cleaning/Coding.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Questionable data must be separated.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Similar answers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Ethical editing may reduce sample 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Extrapolation/ Withholding/misuse be avoided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No compromise with research design.</a:t>
            </a:r>
            <a:endParaRPr lang="en-IN" b="1" dirty="0" smtClean="0"/>
          </a:p>
          <a:p>
            <a:pPr lvl="0">
              <a:buFont typeface="Wingdings" pitchFamily="2" charset="2"/>
              <a:buChar char="Ø"/>
            </a:pPr>
            <a:r>
              <a:rPr lang="en-US" b="1" dirty="0" smtClean="0"/>
              <a:t>Data not to support personal/corporate view.</a:t>
            </a:r>
            <a:endParaRPr lang="en-IN" b="1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43204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FINALLY</a:t>
            </a:r>
            <a:endParaRPr lang="en-I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478634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Report Writing</a:t>
            </a:r>
            <a:endParaRPr lang="en-IN" b="1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Language</a:t>
            </a:r>
            <a:endParaRPr lang="en-IN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Research-based conclusions</a:t>
            </a: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Referencing</a:t>
            </a:r>
            <a:endParaRPr lang="en-IN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Bibliography</a:t>
            </a:r>
            <a:endParaRPr lang="en-IN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Further Research</a:t>
            </a:r>
            <a:endParaRPr lang="en-IN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Limitations</a:t>
            </a:r>
            <a:endParaRPr lang="en-IN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Appendices</a:t>
            </a:r>
            <a:endParaRPr lang="en-IN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72008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</a:rPr>
              <a:t>GANDHI JI AS A RESEARCHER </a:t>
            </a:r>
            <a:endParaRPr lang="en-IN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dirty="0" smtClean="0">
                <a:latin typeface="Times New Roman" pitchFamily="18" charset="0"/>
              </a:rPr>
              <a:t>“I claim for them (his experiments) nothing more than does a scientist who, though he conducts his experiments with the utmost accuracy, forethought and minuteness, never claims any finality about his conclusions, but keeps an open mind regarding them. I have gone through deep self-introspection, searched myself through and through, and examined and </a:t>
            </a:r>
            <a:r>
              <a:rPr lang="en-US" dirty="0" err="1" smtClean="0">
                <a:latin typeface="Times New Roman" pitchFamily="18" charset="0"/>
              </a:rPr>
              <a:t>analysed</a:t>
            </a:r>
            <a:r>
              <a:rPr lang="en-US" dirty="0" smtClean="0">
                <a:latin typeface="Times New Roman" pitchFamily="18" charset="0"/>
              </a:rPr>
              <a:t> every psychological situation. Yet I am far from claiming any finality or infallibility about my conclusions.”</a:t>
            </a:r>
          </a:p>
          <a:p>
            <a:pPr algn="r">
              <a:lnSpc>
                <a:spcPct val="90000"/>
              </a:lnSpc>
              <a:buNone/>
              <a:defRPr/>
            </a:pPr>
            <a:r>
              <a:rPr lang="en-US" sz="2400" dirty="0" smtClean="0">
                <a:latin typeface="Times New Roman" pitchFamily="18" charset="0"/>
              </a:rPr>
              <a:t>(My Experiments ……P. xiii, ibid)</a:t>
            </a:r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4CDDB-EED6-48EA-9C2E-3527D701CD07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44" y="304800"/>
            <a:ext cx="8543956" cy="609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</a:rPr>
              <a:t>GANDHI JI’S METHODOLOGY - 1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1692" y="914400"/>
            <a:ext cx="8370277" cy="59436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CHOICE OF PROBLEM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Poverty (</a:t>
            </a:r>
            <a:r>
              <a:rPr lang="en-US" dirty="0" err="1" smtClean="0">
                <a:latin typeface="Times New Roman" pitchFamily="18" charset="0"/>
              </a:rPr>
              <a:t>Sarvodaya</a:t>
            </a:r>
            <a:r>
              <a:rPr lang="en-US" dirty="0" smtClean="0">
                <a:latin typeface="Times New Roman" pitchFamily="18" charset="0"/>
              </a:rPr>
              <a:t>)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Violence (Non-violence)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Unemployment and Education (Spinning wheel/</a:t>
            </a:r>
            <a:r>
              <a:rPr lang="en-US" dirty="0" err="1" smtClean="0">
                <a:latin typeface="Times New Roman" pitchFamily="18" charset="0"/>
              </a:rPr>
              <a:t>Vocationalization</a:t>
            </a:r>
            <a:r>
              <a:rPr lang="en-US" dirty="0" smtClean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   </a:t>
            </a:r>
            <a:r>
              <a:rPr lang="en-US" sz="2400" dirty="0" smtClean="0">
                <a:latin typeface="Times New Roman" pitchFamily="18" charset="0"/>
              </a:rPr>
              <a:t>Individuals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latin typeface="Times New Roman" pitchFamily="18" charset="0"/>
              </a:rPr>
              <a:t>Disunity/Frictions </a:t>
            </a: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</a:rPr>
              <a:t>	     	</a:t>
            </a:r>
            <a:r>
              <a:rPr lang="en-US" sz="2400" i="1" dirty="0" err="1" smtClean="0">
                <a:latin typeface="Times New Roman" pitchFamily="18" charset="0"/>
              </a:rPr>
              <a:t>Sarva</a:t>
            </a:r>
            <a:r>
              <a:rPr lang="en-US" sz="2400" i="1" dirty="0" smtClean="0">
                <a:latin typeface="Times New Roman" pitchFamily="18" charset="0"/>
              </a:rPr>
              <a:t> Dharma </a:t>
            </a:r>
            <a:r>
              <a:rPr lang="en-US" sz="2400" i="1" dirty="0" err="1" smtClean="0">
                <a:latin typeface="Times New Roman" pitchFamily="18" charset="0"/>
              </a:rPr>
              <a:t>Sambhav</a:t>
            </a:r>
            <a:endParaRPr lang="en-US" sz="2400" i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   </a:t>
            </a:r>
            <a:r>
              <a:rPr lang="en-US" sz="2400" dirty="0" smtClean="0">
                <a:latin typeface="Times New Roman" pitchFamily="18" charset="0"/>
              </a:rPr>
              <a:t>Groups 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Sanitation, Public Health (Setting examples himself)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Rural </a:t>
            </a:r>
            <a:r>
              <a:rPr lang="en-US" dirty="0" err="1" smtClean="0">
                <a:latin typeface="Times New Roman" pitchFamily="18" charset="0"/>
              </a:rPr>
              <a:t>upliftment</a:t>
            </a:r>
            <a:r>
              <a:rPr lang="en-US" dirty="0" smtClean="0">
                <a:latin typeface="Times New Roman" pitchFamily="18" charset="0"/>
              </a:rPr>
              <a:t> (Cottage and Rural Industries)</a:t>
            </a:r>
          </a:p>
        </p:txBody>
      </p:sp>
      <p:sp>
        <p:nvSpPr>
          <p:cNvPr id="28677" name="AutoShape 6"/>
          <p:cNvSpPr>
            <a:spLocks/>
          </p:cNvSpPr>
          <p:nvPr/>
        </p:nvSpPr>
        <p:spPr bwMode="auto">
          <a:xfrm>
            <a:off x="3798277" y="3962400"/>
            <a:ext cx="281354" cy="1066800"/>
          </a:xfrm>
          <a:prstGeom prst="lef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78" name="AutoShape 7"/>
          <p:cNvSpPr>
            <a:spLocks/>
          </p:cNvSpPr>
          <p:nvPr/>
        </p:nvSpPr>
        <p:spPr bwMode="auto">
          <a:xfrm>
            <a:off x="5275385" y="3962400"/>
            <a:ext cx="211015" cy="1047750"/>
          </a:xfrm>
          <a:prstGeom prst="rightBrace">
            <a:avLst>
              <a:gd name="adj1" fmla="val 3819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61A9F-C486-403C-8160-03DA397059F2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1080" cy="762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</a:rPr>
              <a:t>GANDHI JI’S METHODOLOGY - 2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Persistence and thoroughness of his search :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3200" dirty="0" smtClean="0">
                <a:latin typeface="Times New Roman" pitchFamily="18" charset="0"/>
              </a:rPr>
              <a:t>Trying to know India/on the spot study of the problem.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3200" dirty="0" smtClean="0">
                <a:latin typeface="Times New Roman" pitchFamily="18" charset="0"/>
              </a:rPr>
              <a:t>Master of all details;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Times New Roman" pitchFamily="18" charset="0"/>
              </a:rPr>
              <a:t>		(planning, org., execution)</a:t>
            </a:r>
          </a:p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Testing of hypothesis on his own;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3200" dirty="0" err="1" smtClean="0">
                <a:latin typeface="Times New Roman" pitchFamily="18" charset="0"/>
              </a:rPr>
              <a:t>Satya</a:t>
            </a:r>
            <a:r>
              <a:rPr lang="en-US" sz="3200" dirty="0" smtClean="0">
                <a:latin typeface="Times New Roman" pitchFamily="18" charset="0"/>
              </a:rPr>
              <a:t>, Diet, Fasting, Sanitation, Caste-reforms, Ahimsa, Trusteeship </a:t>
            </a:r>
            <a:r>
              <a:rPr lang="en-US" sz="3200" i="1" dirty="0" smtClean="0">
                <a:latin typeface="Times New Roman" pitchFamily="18" charset="0"/>
              </a:rPr>
              <a:t>etc</a:t>
            </a:r>
            <a:r>
              <a:rPr lang="en-US" sz="3200" dirty="0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68DC9-CECD-4704-8903-2D6327C2A913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401080" cy="79208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</a:rPr>
              <a:t>GANDHI JI’S METHODOLOGY - 3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Conflict resolution;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3200" smtClean="0">
                <a:latin typeface="Times New Roman" pitchFamily="18" charset="0"/>
              </a:rPr>
              <a:t>Conflict of Identity (Inter-faith harmony).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3200" smtClean="0">
                <a:latin typeface="Times New Roman" pitchFamily="18" charset="0"/>
              </a:rPr>
              <a:t>Rural </a:t>
            </a:r>
            <a:r>
              <a:rPr lang="en-US" sz="3200" i="1" smtClean="0">
                <a:latin typeface="Times New Roman" pitchFamily="18" charset="0"/>
              </a:rPr>
              <a:t>Vs.</a:t>
            </a:r>
            <a:r>
              <a:rPr lang="en-US" sz="3200" smtClean="0">
                <a:latin typeface="Times New Roman" pitchFamily="18" charset="0"/>
              </a:rPr>
              <a:t> Urban.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3200" smtClean="0">
                <a:latin typeface="Times New Roman" pitchFamily="18" charset="0"/>
              </a:rPr>
              <a:t>Labour </a:t>
            </a:r>
            <a:r>
              <a:rPr lang="en-US" sz="3200" i="1" smtClean="0">
                <a:latin typeface="Times New Roman" pitchFamily="18" charset="0"/>
              </a:rPr>
              <a:t>Vs.</a:t>
            </a:r>
            <a:r>
              <a:rPr lang="en-US" sz="3200" smtClean="0">
                <a:latin typeface="Times New Roman" pitchFamily="18" charset="0"/>
              </a:rPr>
              <a:t> Capital.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3200" smtClean="0">
                <a:latin typeface="Times New Roman" pitchFamily="18" charset="0"/>
              </a:rPr>
              <a:t>Religion </a:t>
            </a:r>
            <a:r>
              <a:rPr lang="en-US" sz="3200" i="1" smtClean="0">
                <a:latin typeface="Times New Roman" pitchFamily="18" charset="0"/>
              </a:rPr>
              <a:t>Vs.</a:t>
            </a:r>
            <a:r>
              <a:rPr lang="en-US" sz="3200" smtClean="0">
                <a:latin typeface="Times New Roman" pitchFamily="18" charset="0"/>
              </a:rPr>
              <a:t> Politics.</a:t>
            </a:r>
          </a:p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Spinning Wheel – Occupational therapy/Vocationalization.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F55A-8198-45FB-82BE-6DCDD17BC6F9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390736" cy="685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</a:rPr>
              <a:t>GANDHI JI’S METHODOLOGY - </a:t>
            </a:r>
            <a:r>
              <a:rPr lang="en-US" sz="4000" b="1" dirty="0" smtClean="0">
                <a:latin typeface="Times New Roman" pitchFamily="18" charset="0"/>
              </a:rPr>
              <a:t>4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354" y="1066800"/>
            <a:ext cx="8510954" cy="5791200"/>
          </a:xfrm>
        </p:spPr>
        <p:txBody>
          <a:bodyPr/>
          <a:lstStyle/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His objectivity and detachment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en-US" sz="2600" dirty="0" smtClean="0">
                <a:latin typeface="Times New Roman" pitchFamily="18" charset="0"/>
              </a:rPr>
              <a:t>Self purification/Release of cosmic 				energy within.</a:t>
            </a:r>
          </a:p>
          <a:p>
            <a:pPr eaLnBrk="1" hangingPunct="1">
              <a:lnSpc>
                <a:spcPct val="75000"/>
              </a:lnSpc>
              <a:defRPr/>
            </a:pPr>
            <a:r>
              <a:rPr lang="en-US" sz="2800" dirty="0" smtClean="0">
                <a:latin typeface="Times New Roman" pitchFamily="18" charset="0"/>
              </a:rPr>
              <a:t>Fasting 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en-US" sz="2600" dirty="0" smtClean="0">
                <a:latin typeface="Times New Roman" pitchFamily="18" charset="0"/>
              </a:rPr>
              <a:t>Potent Weapon.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en-US" sz="2600" dirty="0" smtClean="0">
                <a:latin typeface="Times New Roman" pitchFamily="18" charset="0"/>
              </a:rPr>
              <a:t>Supporter</a:t>
            </a:r>
          </a:p>
          <a:p>
            <a:pPr eaLnBrk="1" hangingPunct="1">
              <a:lnSpc>
                <a:spcPct val="75000"/>
              </a:lnSpc>
              <a:defRPr/>
            </a:pPr>
            <a:r>
              <a:rPr lang="en-US" sz="2800" dirty="0" smtClean="0">
                <a:latin typeface="Times New Roman" pitchFamily="18" charset="0"/>
              </a:rPr>
              <a:t>Constitution 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en-US" sz="2600" dirty="0" smtClean="0">
                <a:latin typeface="Times New Roman" pitchFamily="18" charset="0"/>
              </a:rPr>
              <a:t>Opponent 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en-US" sz="2600" dirty="0" smtClean="0">
                <a:latin typeface="Times New Roman" pitchFamily="18" charset="0"/>
              </a:rPr>
              <a:t>Enemy</a:t>
            </a:r>
          </a:p>
          <a:p>
            <a:pPr eaLnBrk="1" hangingPunct="1">
              <a:lnSpc>
                <a:spcPct val="75000"/>
              </a:lnSpc>
              <a:defRPr/>
            </a:pPr>
            <a:r>
              <a:rPr lang="en-US" sz="2800" dirty="0" smtClean="0">
                <a:latin typeface="Times New Roman" pitchFamily="18" charset="0"/>
              </a:rPr>
              <a:t>British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en-US" sz="2600" dirty="0" smtClean="0">
                <a:latin typeface="Times New Roman" pitchFamily="18" charset="0"/>
              </a:rPr>
              <a:t>Friend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en-US" sz="2600" dirty="0" smtClean="0">
                <a:latin typeface="Times New Roman" pitchFamily="18" charset="0"/>
              </a:rPr>
              <a:t>Launched </a:t>
            </a:r>
          </a:p>
          <a:p>
            <a:pPr eaLnBrk="1" hangingPunct="1">
              <a:lnSpc>
                <a:spcPct val="75000"/>
              </a:lnSpc>
              <a:defRPr/>
            </a:pPr>
            <a:r>
              <a:rPr lang="en-US" sz="2800" dirty="0" smtClean="0">
                <a:latin typeface="Times New Roman" pitchFamily="18" charset="0"/>
              </a:rPr>
              <a:t>Quit India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en-US" sz="2600" dirty="0" smtClean="0">
                <a:latin typeface="Times New Roman" pitchFamily="18" charset="0"/>
              </a:rPr>
              <a:t>Withdrawn</a:t>
            </a:r>
          </a:p>
        </p:txBody>
      </p:sp>
      <p:sp>
        <p:nvSpPr>
          <p:cNvPr id="31749" name="AutoShape 4"/>
          <p:cNvSpPr>
            <a:spLocks/>
          </p:cNvSpPr>
          <p:nvPr/>
        </p:nvSpPr>
        <p:spPr bwMode="auto">
          <a:xfrm>
            <a:off x="3376246" y="1600200"/>
            <a:ext cx="281354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50" name="AutoShape 5"/>
          <p:cNvSpPr>
            <a:spLocks/>
          </p:cNvSpPr>
          <p:nvPr/>
        </p:nvSpPr>
        <p:spPr bwMode="auto">
          <a:xfrm>
            <a:off x="3376246" y="3200400"/>
            <a:ext cx="281354" cy="838200"/>
          </a:xfrm>
          <a:prstGeom prst="lef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51" name="AutoShape 6"/>
          <p:cNvSpPr>
            <a:spLocks/>
          </p:cNvSpPr>
          <p:nvPr/>
        </p:nvSpPr>
        <p:spPr bwMode="auto">
          <a:xfrm>
            <a:off x="3376246" y="4343400"/>
            <a:ext cx="281354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52" name="AutoShape 7"/>
          <p:cNvSpPr>
            <a:spLocks/>
          </p:cNvSpPr>
          <p:nvPr/>
        </p:nvSpPr>
        <p:spPr bwMode="auto">
          <a:xfrm>
            <a:off x="3446585" y="5562600"/>
            <a:ext cx="211015" cy="9144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400800" cy="342902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Search:       ‘Looking </a:t>
            </a:r>
            <a:r>
              <a:rPr lang="en-US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Something’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Re-Search:  Repetition of  ‘Search’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Research:    ‘ Looking </a:t>
            </a:r>
            <a:r>
              <a:rPr lang="en-US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into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Something’.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- missing links.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- justification.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‘ pursuit of knowledge leading to acceptable conclusions’.</a:t>
            </a:r>
          </a:p>
          <a:p>
            <a:pPr>
              <a:buFontTx/>
              <a:buChar char="-"/>
            </a:pP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21444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Search, Re-Search And Research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676399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Palatino Linotype" pitchFamily="18" charset="0"/>
              </a:rPr>
              <a:t>SCIENTIFIC  PATTERN- 1</a:t>
            </a:r>
            <a:endParaRPr lang="en-US" sz="4800" b="1" dirty="0"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00174"/>
            <a:ext cx="7620000" cy="285752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 Recognition and definition of problem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Review of Literature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Identification of gaps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 Research Questions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Formulation of hypothesis/ objectives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295399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Palatino Linotype" pitchFamily="18" charset="0"/>
              </a:rPr>
              <a:t>SCIENTIFIC PATTERN-2</a:t>
            </a:r>
            <a:endParaRPr lang="en-US" sz="4800" b="1" dirty="0"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571612"/>
            <a:ext cx="8572560" cy="4357718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400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Research Design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Collection, organization and analysis of data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Conclusion, formulation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Verification, modification or rejection of hypothesis 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 Generalization / Theory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New Hypothesis/ New  Research</a:t>
            </a:r>
          </a:p>
          <a:p>
            <a:pPr algn="l">
              <a:buFont typeface="Wingdings" pitchFamily="2" charset="2"/>
              <a:buChar char="§"/>
            </a:pPr>
            <a:endParaRPr lang="en-US" sz="2800" b="1" dirty="0">
              <a:solidFill>
                <a:srgbClr val="0070C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219199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Palatino Linotype" pitchFamily="18" charset="0"/>
              </a:rPr>
              <a:t>PRE-REQUISITES</a:t>
            </a:r>
            <a:endParaRPr lang="en-US" sz="4800" b="1" dirty="0"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357298"/>
            <a:ext cx="7620000" cy="392909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070C0"/>
                </a:solidFill>
                <a:latin typeface="Trebuchet MS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Deeper /Proper understanding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Love for reading/ studies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Enquiring Mind/ Aptitude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 Proper Knowledge of R.M.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 Proper Grooming in R.M.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 Application of Technology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Continuous </a:t>
            </a:r>
            <a:r>
              <a:rPr lang="en-US" sz="2800" dirty="0" err="1" smtClean="0">
                <a:solidFill>
                  <a:schemeClr val="tx1"/>
                </a:solidFill>
              </a:rPr>
              <a:t>updation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799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Palatino Linotype" pitchFamily="18" charset="0"/>
              </a:rPr>
              <a:t>UNIQUE FEATURES</a:t>
            </a:r>
            <a:endParaRPr lang="en-US" sz="4800" b="1" dirty="0"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610600" cy="4953000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Directed towards solution of a problem.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Developing generalizations.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Based upon observable experience or empirical   proof.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New Data / Existing data for new purpose.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Objective/ logical / free from bias.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( Stress on testing rather on proving)</a:t>
            </a:r>
          </a:p>
          <a:p>
            <a:pPr algn="l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Quest for unresolved answers.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Carefully recorded/ reported/replicable.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Failure/ Disappointment</a:t>
            </a:r>
          </a:p>
          <a:p>
            <a:pPr algn="l">
              <a:buFont typeface="Wingdings" pitchFamily="2" charset="2"/>
              <a:buChar char="§"/>
            </a:pP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BASIC RESEARCH SKILLS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Curiosity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Attentiveness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Patience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Hands-on- construction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Scepticism.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( Prof. Guy Claxton)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Stages in Research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764704"/>
            <a:ext cx="7772400" cy="590465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</a:p>
          <a:p>
            <a:pPr>
              <a:buNone/>
            </a:pPr>
            <a:endParaRPr lang="en-US" sz="5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                 Studies/ Learning/General Review/Observation</a:t>
            </a:r>
          </a:p>
          <a:p>
            <a:pPr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pPr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                           Questions/doubts/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scepticism</a:t>
            </a:r>
            <a:endParaRPr lang="en-US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                          Crystallization</a:t>
            </a:r>
          </a:p>
          <a:p>
            <a:pPr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             Plan of Study / Methodology</a:t>
            </a:r>
          </a:p>
          <a:p>
            <a:pPr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                       Specific Review of Literature </a:t>
            </a:r>
          </a:p>
          <a:p>
            <a:pPr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		         Gaps</a:t>
            </a:r>
          </a:p>
          <a:p>
            <a:pPr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	  Specific Research Problems/Questions/hypotheses</a:t>
            </a: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                  Assumptions	</a:t>
            </a: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  </a:t>
            </a:r>
          </a:p>
          <a:p>
            <a:pPr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			   Initiation of Research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3484290" y="156438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3484290" y="2212454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3522390" y="2750418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3446190" y="340268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3484290" y="4012654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3593604" y="4623420"/>
            <a:ext cx="2293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3556298" y="5308798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3556298" y="5812854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248</TotalTime>
  <Words>1045</Words>
  <Application>Microsoft Office PowerPoint</Application>
  <PresentationFormat>On-screen Show (4:3)</PresentationFormat>
  <Paragraphs>289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Trek</vt:lpstr>
      <vt:lpstr>ethical &amp; OTHER RELEVANT issues in research</vt:lpstr>
      <vt:lpstr>RESEARCH</vt:lpstr>
      <vt:lpstr>Search, Re-Search And Research</vt:lpstr>
      <vt:lpstr>SCIENTIFIC  PATTERN- 1</vt:lpstr>
      <vt:lpstr>SCIENTIFIC PATTERN-2</vt:lpstr>
      <vt:lpstr>PRE-REQUISITES</vt:lpstr>
      <vt:lpstr>UNIQUE FEATURES</vt:lpstr>
      <vt:lpstr>BASIC RESEARCH SKILLS</vt:lpstr>
      <vt:lpstr>Stages in Research</vt:lpstr>
      <vt:lpstr>WHAT ARE ETHICAL VALUES</vt:lpstr>
      <vt:lpstr>ETHICS IN RESEARCH: WHY?</vt:lpstr>
      <vt:lpstr>Expenditure on R&amp;D</vt:lpstr>
      <vt:lpstr>BASIC ASPECTS-1</vt:lpstr>
      <vt:lpstr>Basic Aspects-2</vt:lpstr>
      <vt:lpstr>BASIC AsPECTS-3</vt:lpstr>
      <vt:lpstr>RESEARCH PROBLEM/STAKEHOLDERS</vt:lpstr>
      <vt:lpstr>WANT  VS. NEED</vt:lpstr>
      <vt:lpstr>SAMPLE</vt:lpstr>
      <vt:lpstr>QUESTIONNAIRE</vt:lpstr>
      <vt:lpstr>SCALING/ FIELDWORK</vt:lpstr>
      <vt:lpstr>DATA EDITING</vt:lpstr>
      <vt:lpstr>FINALLY</vt:lpstr>
      <vt:lpstr>GANDHI JI AS A RESEARCHER </vt:lpstr>
      <vt:lpstr>GANDHI JI’S METHODOLOGY - 1</vt:lpstr>
      <vt:lpstr>GANDHI JI’S METHODOLOGY - 2</vt:lpstr>
      <vt:lpstr>GANDHI JI’S METHODOLOGY - 3</vt:lpstr>
      <vt:lpstr>GANDHI JI’S METHODOLOGY - 4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rcmishra</dc:creator>
  <cp:lastModifiedBy>user</cp:lastModifiedBy>
  <cp:revision>33</cp:revision>
  <dcterms:created xsi:type="dcterms:W3CDTF">2013-12-23T10:32:45Z</dcterms:created>
  <dcterms:modified xsi:type="dcterms:W3CDTF">2019-11-14T07:24:18Z</dcterms:modified>
</cp:coreProperties>
</file>