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7" r:id="rId2"/>
    <p:sldId id="286" r:id="rId3"/>
    <p:sldId id="291" r:id="rId4"/>
    <p:sldId id="287" r:id="rId5"/>
    <p:sldId id="288" r:id="rId6"/>
    <p:sldId id="289" r:id="rId7"/>
    <p:sldId id="290" r:id="rId8"/>
    <p:sldId id="282" r:id="rId9"/>
    <p:sldId id="283" r:id="rId10"/>
    <p:sldId id="269" r:id="rId11"/>
    <p:sldId id="280" r:id="rId12"/>
    <p:sldId id="292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70" r:id="rId24"/>
    <p:sldId id="272" r:id="rId25"/>
    <p:sldId id="274" r:id="rId26"/>
    <p:sldId id="276" r:id="rId27"/>
    <p:sldId id="278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59" autoAdjust="0"/>
    <p:restoredTop sz="86380" autoAdjust="0"/>
  </p:normalViewPr>
  <p:slideViewPr>
    <p:cSldViewPr>
      <p:cViewPr>
        <p:scale>
          <a:sx n="50" d="100"/>
          <a:sy n="50" d="100"/>
        </p:scale>
        <p:origin x="-2814" y="-9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76" y="24150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CDB6F4-4071-493B-AC6D-F4BCB767A767}" type="datetimeFigureOut">
              <a:rPr lang="en-IN" smtClean="0"/>
              <a:pPr/>
              <a:t>14-11-2019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287D7-8FD8-42FA-B17E-0CC8303837B7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ECD65-8921-478B-AF6D-E11BB51AB5BA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FD87B-6255-4225-9661-E6EEC204422C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10ABC-F86B-4F62-AF6F-9E04465BDEBD}" type="datetimeFigureOut">
              <a:rPr lang="en-IN" smtClean="0"/>
              <a:pPr/>
              <a:t>14-11-2019</a:t>
            </a:fld>
            <a:endParaRPr lang="en-IN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91D4C0D-6F18-4A68-83CB-B8FBAE97BD82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10ABC-F86B-4F62-AF6F-9E04465BDEBD}" type="datetimeFigureOut">
              <a:rPr lang="en-IN" smtClean="0"/>
              <a:pPr/>
              <a:t>14-11-2019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4C0D-6F18-4A68-83CB-B8FBAE97BD82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10ABC-F86B-4F62-AF6F-9E04465BDEBD}" type="datetimeFigureOut">
              <a:rPr lang="en-IN" smtClean="0"/>
              <a:pPr/>
              <a:t>14-11-2019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4C0D-6F18-4A68-83CB-B8FBAE97BD82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10ABC-F86B-4F62-AF6F-9E04465BDEBD}" type="datetimeFigureOut">
              <a:rPr lang="en-IN" smtClean="0"/>
              <a:pPr/>
              <a:t>14-11-2019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IN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91D4C0D-6F18-4A68-83CB-B8FBAE97BD82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10ABC-F86B-4F62-AF6F-9E04465BDEBD}" type="datetimeFigureOut">
              <a:rPr lang="en-IN" smtClean="0"/>
              <a:pPr/>
              <a:t>14-11-2019</a:t>
            </a:fld>
            <a:endParaRPr lang="en-IN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4C0D-6F18-4A68-83CB-B8FBAE97BD82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10ABC-F86B-4F62-AF6F-9E04465BDEBD}" type="datetimeFigureOut">
              <a:rPr lang="en-IN" smtClean="0"/>
              <a:pPr/>
              <a:t>14-11-2019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4C0D-6F18-4A68-83CB-B8FBAE97BD82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10ABC-F86B-4F62-AF6F-9E04465BDEBD}" type="datetimeFigureOut">
              <a:rPr lang="en-IN" smtClean="0"/>
              <a:pPr/>
              <a:t>14-11-2019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91D4C0D-6F18-4A68-83CB-B8FBAE97BD82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10ABC-F86B-4F62-AF6F-9E04465BDEBD}" type="datetimeFigureOut">
              <a:rPr lang="en-IN" smtClean="0"/>
              <a:pPr/>
              <a:t>14-11-2019</a:t>
            </a:fld>
            <a:endParaRPr lang="en-IN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4C0D-6F18-4A68-83CB-B8FBAE97BD82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10ABC-F86B-4F62-AF6F-9E04465BDEBD}" type="datetimeFigureOut">
              <a:rPr lang="en-IN" smtClean="0"/>
              <a:pPr/>
              <a:t>14-11-2019</a:t>
            </a:fld>
            <a:endParaRPr lang="en-IN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4C0D-6F18-4A68-83CB-B8FBAE97BD82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10ABC-F86B-4F62-AF6F-9E04465BDEBD}" type="datetimeFigureOut">
              <a:rPr lang="en-IN" smtClean="0"/>
              <a:pPr/>
              <a:t>14-11-2019</a:t>
            </a:fld>
            <a:endParaRPr lang="en-IN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4C0D-6F18-4A68-83CB-B8FBAE97BD82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10ABC-F86B-4F62-AF6F-9E04465BDEBD}" type="datetimeFigureOut">
              <a:rPr lang="en-IN" smtClean="0"/>
              <a:pPr/>
              <a:t>14-11-2019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4C0D-6F18-4A68-83CB-B8FBAE97BD82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A310ABC-F86B-4F62-AF6F-9E04465BDEBD}" type="datetimeFigureOut">
              <a:rPr lang="en-IN" smtClean="0"/>
              <a:pPr/>
              <a:t>14-11-2019</a:t>
            </a:fld>
            <a:endParaRPr lang="en-IN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91D4C0D-6F18-4A68-83CB-B8FBAE97BD82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Germany" TargetMode="External"/><Relationship Id="rId3" Type="http://schemas.openxmlformats.org/officeDocument/2006/relationships/hyperlink" Target="https://en.wikipedia.org/wiki/Gross_domestic_product" TargetMode="External"/><Relationship Id="rId7" Type="http://schemas.openxmlformats.org/officeDocument/2006/relationships/hyperlink" Target="https://en.wikipedia.org/wiki/Japan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European_Union" TargetMode="External"/><Relationship Id="rId11" Type="http://schemas.openxmlformats.org/officeDocument/2006/relationships/hyperlink" Target="https://en.wikipedia.org/wiki/France" TargetMode="External"/><Relationship Id="rId5" Type="http://schemas.openxmlformats.org/officeDocument/2006/relationships/hyperlink" Target="https://en.wikipedia.org/wiki/China" TargetMode="External"/><Relationship Id="rId10" Type="http://schemas.openxmlformats.org/officeDocument/2006/relationships/hyperlink" Target="https://en.wikipedia.org/wiki/India" TargetMode="External"/><Relationship Id="rId4" Type="http://schemas.openxmlformats.org/officeDocument/2006/relationships/hyperlink" Target="https://en.wikipedia.org/wiki/United_States" TargetMode="External"/><Relationship Id="rId9" Type="http://schemas.openxmlformats.org/officeDocument/2006/relationships/hyperlink" Target="https://en.wikipedia.org/wiki/South_Korea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4800" y="4365104"/>
            <a:ext cx="8686800" cy="2160240"/>
          </a:xfrm>
        </p:spPr>
        <p:txBody>
          <a:bodyPr/>
          <a:lstStyle/>
          <a:p>
            <a:pPr algn="r">
              <a:buNone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PROFESSOR R. C. MISHRA</a:t>
            </a:r>
          </a:p>
          <a:p>
            <a:pPr algn="r">
              <a:buNone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UTTARAKHAND OPEN UNIVERSITY</a:t>
            </a:r>
          </a:p>
          <a:p>
            <a:pPr algn="r">
              <a:buNone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HALDWANI-NAINITAL</a:t>
            </a:r>
            <a:endParaRPr lang="en-I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800" b="1" kern="0" dirty="0" smtClean="0">
                <a:solidFill>
                  <a:prstClr val="black"/>
                </a:solidFill>
                <a:latin typeface="Andalus" pitchFamily="18" charset="-78"/>
                <a:cs typeface="Miriam Fixed" pitchFamily="49" charset="-79"/>
              </a:rPr>
              <a:t>ethical</a:t>
            </a:r>
            <a:r>
              <a:rPr lang="en-US" sz="4800" b="1" dirty="0" smtClean="0">
                <a:solidFill>
                  <a:prstClr val="black"/>
                </a:solidFill>
                <a:latin typeface="Andalus" pitchFamily="18" charset="-78"/>
                <a:cs typeface="Miriam Fixed" pitchFamily="49" charset="-79"/>
              </a:rPr>
              <a:t> &amp; OTHER RELEVANT issues in research</a:t>
            </a:r>
            <a:endParaRPr lang="en-US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576064"/>
          </a:xfrm>
        </p:spPr>
        <p:txBody>
          <a:bodyPr>
            <a:noAutofit/>
          </a:bodyPr>
          <a:lstStyle/>
          <a:p>
            <a:pPr algn="ctr"/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WHAT ARE ETHICAL VALUES</a:t>
            </a:r>
            <a:endParaRPr lang="en-IN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2985"/>
            <a:ext cx="8686800" cy="4643470"/>
          </a:xfrm>
        </p:spPr>
        <p:txBody>
          <a:bodyPr>
            <a:normAutofit lnSpcReduction="10000"/>
          </a:bodyPr>
          <a:lstStyle/>
          <a:p>
            <a:pPr lvl="0">
              <a:buFont typeface="Wingdings" pitchFamily="2" charset="2"/>
              <a:buChar char="Ø"/>
            </a:pPr>
            <a:r>
              <a:rPr lang="en-US" b="1" dirty="0" smtClean="0"/>
              <a:t>Truth, fair and just.</a:t>
            </a:r>
            <a:endParaRPr lang="en-IN" b="1" dirty="0" smtClean="0"/>
          </a:p>
          <a:p>
            <a:pPr lvl="0">
              <a:buFont typeface="Wingdings" pitchFamily="2" charset="2"/>
              <a:buChar char="Ø"/>
            </a:pPr>
            <a:r>
              <a:rPr lang="en-US" b="1" dirty="0" smtClean="0"/>
              <a:t>What is right and justified.</a:t>
            </a:r>
            <a:endParaRPr lang="en-IN" b="1" dirty="0" smtClean="0"/>
          </a:p>
          <a:p>
            <a:pPr lvl="0">
              <a:buFont typeface="Wingdings" pitchFamily="2" charset="2"/>
              <a:buChar char="Ø"/>
            </a:pPr>
            <a:r>
              <a:rPr lang="en-US" b="1" dirty="0" smtClean="0"/>
              <a:t>Distinct from legality.</a:t>
            </a:r>
            <a:endParaRPr lang="en-IN" b="1" dirty="0" smtClean="0"/>
          </a:p>
          <a:p>
            <a:pPr lvl="0">
              <a:buFont typeface="Wingdings" pitchFamily="2" charset="2"/>
              <a:buChar char="Ø"/>
            </a:pPr>
            <a:r>
              <a:rPr lang="en-US" b="1" dirty="0" smtClean="0"/>
              <a:t>Dimensions;</a:t>
            </a:r>
            <a:endParaRPr lang="en-IN" b="1" dirty="0" smtClean="0"/>
          </a:p>
          <a:p>
            <a:pPr lvl="1">
              <a:buFont typeface="Wingdings" pitchFamily="2" charset="2"/>
              <a:buChar char="v"/>
            </a:pPr>
            <a:r>
              <a:rPr lang="en-US" dirty="0" err="1" smtClean="0"/>
              <a:t>Fabrification</a:t>
            </a:r>
            <a:r>
              <a:rPr lang="en-US" dirty="0" smtClean="0"/>
              <a:t> /Falsification/ Plagiarism.</a:t>
            </a:r>
            <a:endParaRPr lang="en-IN" dirty="0" smtClean="0"/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Common Knowledge/ pre-conceived notions.</a:t>
            </a:r>
            <a:endParaRPr lang="en-IN" dirty="0" smtClean="0"/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Questionable Policies/honorary authorship.</a:t>
            </a:r>
            <a:endParaRPr lang="en-IN" dirty="0" smtClean="0"/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Sexual misconduct/ violation of privacy /rules.</a:t>
            </a:r>
            <a:endParaRPr lang="en-IN" dirty="0" smtClean="0"/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Others(Not quoting other/ bias/ convenience)</a:t>
            </a: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504056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ETHICS IN RESEARCH: WHY?</a:t>
            </a:r>
            <a:endParaRPr lang="en-IN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80728"/>
            <a:ext cx="8686800" cy="5688632"/>
          </a:xfrm>
        </p:spPr>
        <p:txBody>
          <a:bodyPr/>
          <a:lstStyle/>
          <a:p>
            <a:pPr lvl="0">
              <a:buFont typeface="Wingdings" pitchFamily="2" charset="2"/>
              <a:buChar char="q"/>
            </a:pPr>
            <a:r>
              <a:rPr lang="en-US" dirty="0" smtClean="0"/>
              <a:t>Well being of society.</a:t>
            </a:r>
            <a:endParaRPr lang="en-IN" dirty="0" smtClean="0"/>
          </a:p>
          <a:p>
            <a:pPr lvl="0">
              <a:buFont typeface="Wingdings" pitchFamily="2" charset="2"/>
              <a:buChar char="q"/>
            </a:pPr>
            <a:r>
              <a:rPr lang="en-US" dirty="0" smtClean="0"/>
              <a:t>Social, environmental , economic laws &amp; policies.</a:t>
            </a:r>
            <a:endParaRPr lang="en-IN" dirty="0" smtClean="0"/>
          </a:p>
          <a:p>
            <a:pPr lvl="0">
              <a:buFont typeface="Wingdings" pitchFamily="2" charset="2"/>
              <a:buChar char="q"/>
            </a:pPr>
            <a:r>
              <a:rPr lang="en-US" dirty="0" err="1" smtClean="0"/>
              <a:t>Defence</a:t>
            </a:r>
            <a:r>
              <a:rPr lang="en-US" dirty="0" smtClean="0"/>
              <a:t> Plans, buildings.</a:t>
            </a:r>
            <a:endParaRPr lang="en-IN" dirty="0" smtClean="0"/>
          </a:p>
          <a:p>
            <a:pPr lvl="0">
              <a:buFont typeface="Wingdings" pitchFamily="2" charset="2"/>
              <a:buChar char="q"/>
            </a:pPr>
            <a:r>
              <a:rPr lang="en-US" dirty="0" smtClean="0"/>
              <a:t>Lot of funds are involved.</a:t>
            </a:r>
            <a:endParaRPr lang="en-IN" dirty="0" smtClean="0"/>
          </a:p>
          <a:p>
            <a:pPr lvl="0">
              <a:buFont typeface="Wingdings" pitchFamily="2" charset="2"/>
              <a:buChar char="q"/>
            </a:pPr>
            <a:r>
              <a:rPr lang="en-US" dirty="0" smtClean="0"/>
              <a:t>Academic branches of knowledge/ improved knowledge.</a:t>
            </a:r>
            <a:endParaRPr lang="en-IN" dirty="0" smtClean="0"/>
          </a:p>
          <a:p>
            <a:pPr lvl="0">
              <a:buFont typeface="Wingdings" pitchFamily="2" charset="2"/>
              <a:buChar char="q"/>
            </a:pPr>
            <a:r>
              <a:rPr lang="en-US" dirty="0" smtClean="0"/>
              <a:t>A  lot depends on accuracy of data.</a:t>
            </a: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15962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Expenditure on R&amp;D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29200" y="624840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Source : Wikipedia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3751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  <a:gridCol w="1447800"/>
                <a:gridCol w="1447800"/>
                <a:gridCol w="1447800"/>
                <a:gridCol w="1447800"/>
                <a:gridCol w="1447800"/>
              </a:tblGrid>
              <a:tr h="78591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S. No.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Country/Region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Expenditures on R&amp;D (billions of US$, PPP),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  <a:hlinkClick r:id="rId3" tooltip="Gross domestic product"/>
                        </a:rPr>
                        <a:t> % of GDP PPP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Expenditures on R&amp;D per capita (US$ PPP),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Year</a:t>
                      </a:r>
                    </a:p>
                  </a:txBody>
                  <a:tcPr marL="9525" marR="9525" marT="9525" marB="0" anchor="ctr"/>
                </a:tc>
              </a:tr>
              <a:tr h="4486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sng" strike="noStrike" dirty="0">
                          <a:solidFill>
                            <a:srgbClr val="000000"/>
                          </a:solidFill>
                          <a:latin typeface="Times New Roman"/>
                          <a:hlinkClick r:id="rId4" tooltip="United States"/>
                        </a:rPr>
                        <a:t> United States</a:t>
                      </a:r>
                      <a:endParaRPr lang="en-US" sz="1400" b="0" i="0" u="sng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473.4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2.74%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1,442.51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2013</a:t>
                      </a:r>
                    </a:p>
                  </a:txBody>
                  <a:tcPr marL="9525" marR="9525" marT="9525" marB="0" anchor="ctr"/>
                </a:tc>
              </a:tr>
              <a:tr h="4486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  <a:hlinkClick r:id="rId5" tooltip="China"/>
                        </a:rPr>
                        <a:t> China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2.10%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298.56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2015</a:t>
                      </a:r>
                    </a:p>
                  </a:txBody>
                  <a:tcPr marL="9525" marR="9525" marT="9525" marB="0" anchor="ctr"/>
                </a:tc>
              </a:tr>
              <a:tr h="4486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  <a:hlinkClick r:id="rId6" tooltip="European Union"/>
                        </a:rPr>
                        <a:t> European Union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388.3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2.03%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764.3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2014</a:t>
                      </a:r>
                    </a:p>
                  </a:txBody>
                  <a:tcPr marL="9525" marR="9525" marT="9525" marB="0" anchor="ctr"/>
                </a:tc>
              </a:tr>
              <a:tr h="4486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  <a:hlinkClick r:id="rId7" tooltip="Japan"/>
                        </a:rPr>
                        <a:t> Japan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179.8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3.58%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1,413.90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2014</a:t>
                      </a:r>
                    </a:p>
                  </a:txBody>
                  <a:tcPr marL="9525" marR="9525" marT="9525" marB="0" anchor="ctr"/>
                </a:tc>
              </a:tr>
              <a:tr h="4486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  <a:hlinkClick r:id="rId8" tooltip="Germany"/>
                        </a:rPr>
                        <a:t> Germany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109.4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2.87%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1,351.10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2014</a:t>
                      </a:r>
                    </a:p>
                  </a:txBody>
                  <a:tcPr marL="9525" marR="9525" marT="9525" marB="0" anchor="ctr"/>
                </a:tc>
              </a:tr>
              <a:tr h="4486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  <a:hlinkClick r:id="rId9" tooltip="South Korea"/>
                        </a:rPr>
                        <a:t> South Korea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91.6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4.29%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1,518.47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2014</a:t>
                      </a:r>
                    </a:p>
                  </a:txBody>
                  <a:tcPr marL="9525" marR="9525" marT="9525" marB="0" anchor="ctr"/>
                </a:tc>
              </a:tr>
              <a:tr h="4486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  <a:hlinkClick r:id="rId10" tooltip="India"/>
                        </a:rPr>
                        <a:t> India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66.5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0.85%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39.37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2015</a:t>
                      </a:r>
                    </a:p>
                  </a:txBody>
                  <a:tcPr marL="9525" marR="9525" marT="9525" marB="0" anchor="ctr"/>
                </a:tc>
              </a:tr>
              <a:tr h="4486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  <a:hlinkClick r:id="rId11" tooltip="France"/>
                        </a:rPr>
                        <a:t> France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2.26%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905.8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2014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576064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BASIC ASPECTS-1</a:t>
            </a:r>
            <a:endParaRPr lang="en-IN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6712"/>
            <a:ext cx="8686800" cy="5832648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b="1" dirty="0" smtClean="0"/>
              <a:t>Recognition of diversity of approaches.</a:t>
            </a:r>
            <a:endParaRPr lang="en-IN" b="1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Respect for those engaged in it</a:t>
            </a:r>
            <a:endParaRPr lang="en-IN" b="1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Proper &amp; relevant review of literature</a:t>
            </a:r>
            <a:endParaRPr lang="en-IN" b="1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Research design/ Methodology</a:t>
            </a:r>
            <a:endParaRPr lang="en-IN" b="1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Voluntary informed consent ; </a:t>
            </a:r>
            <a:endParaRPr lang="en-IN" b="1" dirty="0" smtClean="0"/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All participants understand the process.</a:t>
            </a:r>
            <a:endParaRPr lang="en-IN" dirty="0" smtClean="0"/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Disclose the extent to which it impinges on others.</a:t>
            </a:r>
            <a:endParaRPr lang="en-IN" dirty="0" smtClean="0"/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Appropriate consent/ authority.</a:t>
            </a:r>
            <a:endParaRPr lang="en-IN" dirty="0" smtClean="0"/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Cultural- ethnic- religious sensitivity</a:t>
            </a:r>
            <a:endParaRPr lang="en-IN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504056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Basic Aspects-2</a:t>
            </a:r>
            <a:endParaRPr lang="en-IN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6712"/>
            <a:ext cx="8686800" cy="5760640"/>
          </a:xfrm>
        </p:spPr>
        <p:txBody>
          <a:bodyPr>
            <a:normAutofit lnSpcReduction="10000"/>
          </a:bodyPr>
          <a:lstStyle/>
          <a:p>
            <a:pPr lvl="0">
              <a:buFont typeface="Wingdings" pitchFamily="2" charset="2"/>
              <a:buChar char="Ø"/>
            </a:pPr>
            <a:r>
              <a:rPr lang="en-US" b="1" dirty="0" smtClean="0"/>
              <a:t>Privacy;</a:t>
            </a:r>
            <a:endParaRPr lang="en-IN" b="1" dirty="0" smtClean="0"/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Confidential treatment of participants’ data</a:t>
            </a:r>
            <a:endParaRPr lang="en-IN" dirty="0" smtClean="0"/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Full disclosure to respondents.</a:t>
            </a:r>
            <a:endParaRPr lang="en-IN" dirty="0" smtClean="0"/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De- briefing (disguised experiment).</a:t>
            </a:r>
            <a:endParaRPr lang="en-IN" dirty="0" smtClean="0"/>
          </a:p>
          <a:p>
            <a:pPr lvl="0">
              <a:buFont typeface="Wingdings" pitchFamily="2" charset="2"/>
              <a:buChar char="Ø"/>
            </a:pPr>
            <a:r>
              <a:rPr lang="en-US" b="1" dirty="0" smtClean="0"/>
              <a:t>Procedure/ process;</a:t>
            </a:r>
            <a:endParaRPr lang="en-IN" b="1" dirty="0" smtClean="0"/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Full disclosure.</a:t>
            </a:r>
            <a:endParaRPr lang="en-IN" dirty="0" smtClean="0"/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Replicable /open to external scrutiny.</a:t>
            </a:r>
            <a:endParaRPr lang="en-IN" dirty="0" smtClean="0"/>
          </a:p>
          <a:p>
            <a:pPr lvl="0">
              <a:buFont typeface="Wingdings" pitchFamily="2" charset="2"/>
              <a:buChar char="Ø"/>
            </a:pPr>
            <a:r>
              <a:rPr lang="en-US" b="1" dirty="0" smtClean="0"/>
              <a:t>Involvement of vulnerable groups;</a:t>
            </a:r>
            <a:endParaRPr lang="en-IN" b="1" dirty="0" smtClean="0"/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Children/old people / </a:t>
            </a:r>
            <a:r>
              <a:rPr lang="en-US" dirty="0" err="1" smtClean="0"/>
              <a:t>destitutes</a:t>
            </a:r>
            <a:r>
              <a:rPr lang="en-US" dirty="0" smtClean="0"/>
              <a:t>.</a:t>
            </a:r>
            <a:endParaRPr lang="en-IN" dirty="0" smtClean="0"/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Animals.</a:t>
            </a:r>
            <a:endParaRPr lang="en-IN" dirty="0" smtClean="0"/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Legal requirements .</a:t>
            </a: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648072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BASIC AsPECTS-3</a:t>
            </a:r>
            <a:endParaRPr lang="en-IN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08720"/>
            <a:ext cx="8686800" cy="5688632"/>
          </a:xfrm>
        </p:spPr>
        <p:txBody>
          <a:bodyPr/>
          <a:lstStyle/>
          <a:p>
            <a:pPr lvl="0">
              <a:buFont typeface="Wingdings" pitchFamily="2" charset="2"/>
              <a:buChar char="Ø"/>
            </a:pPr>
            <a:r>
              <a:rPr lang="en-US" b="1" dirty="0" smtClean="0"/>
              <a:t>Publication;</a:t>
            </a:r>
            <a:endParaRPr lang="en-IN" b="1" dirty="0" smtClean="0"/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Obligation to place in public domain .</a:t>
            </a:r>
            <a:endParaRPr lang="en-IN" dirty="0" smtClean="0"/>
          </a:p>
          <a:p>
            <a:pPr lvl="0">
              <a:buFont typeface="Wingdings" pitchFamily="2" charset="2"/>
              <a:buChar char="Ø"/>
            </a:pPr>
            <a:r>
              <a:rPr lang="en-US" b="1" dirty="0" smtClean="0"/>
              <a:t>Others;</a:t>
            </a:r>
            <a:endParaRPr lang="en-IN" b="1" dirty="0" smtClean="0"/>
          </a:p>
          <a:p>
            <a:pPr lvl="1" algn="just">
              <a:buFont typeface="Wingdings" pitchFamily="2" charset="2"/>
              <a:buChar char="v"/>
            </a:pPr>
            <a:r>
              <a:rPr lang="en-US" dirty="0" err="1" smtClean="0"/>
              <a:t>Sensationalization</a:t>
            </a:r>
            <a:r>
              <a:rPr lang="en-US" dirty="0" smtClean="0"/>
              <a:t>/Community-disrepute/ Distortion(publishing only one part)/ unprofessional criticism/ Compromising objectivity/ Research for illegal or fraudulent proposes.</a:t>
            </a:r>
            <a:endParaRPr lang="en-IN" dirty="0" smtClean="0"/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1097220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RESEARCH PROBLEM/STAKEHOLDERS</a:t>
            </a:r>
            <a:endParaRPr lang="en-IN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71612"/>
            <a:ext cx="8686800" cy="5025740"/>
          </a:xfrm>
        </p:spPr>
        <p:txBody>
          <a:bodyPr/>
          <a:lstStyle/>
          <a:p>
            <a:pPr lvl="0">
              <a:buFont typeface="Wingdings" pitchFamily="2" charset="2"/>
              <a:buChar char="Ø"/>
            </a:pPr>
            <a:r>
              <a:rPr lang="en-US" b="1" dirty="0" smtClean="0"/>
              <a:t>Identification of Research problem;</a:t>
            </a:r>
            <a:endParaRPr lang="en-IN" b="1" dirty="0" smtClean="0"/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Useful /relevant</a:t>
            </a:r>
            <a:endParaRPr lang="en-IN" dirty="0" smtClean="0"/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Must re-define or add to knowledge</a:t>
            </a:r>
            <a:endParaRPr lang="en-IN" dirty="0" smtClean="0"/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Not a Matter of convenience</a:t>
            </a:r>
            <a:endParaRPr lang="en-IN" dirty="0" smtClean="0"/>
          </a:p>
          <a:p>
            <a:pPr lvl="0">
              <a:buFont typeface="Wingdings" pitchFamily="2" charset="2"/>
              <a:buChar char="Ø"/>
            </a:pPr>
            <a:r>
              <a:rPr lang="en-US" b="1" dirty="0" smtClean="0"/>
              <a:t>Stakeholders;</a:t>
            </a:r>
            <a:endParaRPr lang="en-IN" b="1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Researchers/Respondents/ Academic community/ Govt./ sponsors/ clients/ public (rights of all must be taken  care of)</a:t>
            </a: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576064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WANT  VS. NEED</a:t>
            </a:r>
            <a:endParaRPr lang="en-IN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6712"/>
            <a:ext cx="8686800" cy="5832648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Ø"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For-profit commercial research,</a:t>
            </a:r>
            <a:endParaRPr lang="en-IN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Compromise of objectivity</a:t>
            </a:r>
            <a:endParaRPr lang="en-IN" dirty="0" smtClean="0"/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Declaration of the code of ethics.</a:t>
            </a:r>
            <a:endParaRPr lang="en-IN" dirty="0" smtClean="0"/>
          </a:p>
          <a:p>
            <a:pPr lvl="0">
              <a:buFont typeface="Wingdings" pitchFamily="2" charset="2"/>
              <a:buChar char="Ø"/>
            </a:pPr>
            <a:r>
              <a:rPr lang="en-US" b="1" dirty="0" smtClean="0"/>
              <a:t>What is actually required should be the focus;</a:t>
            </a:r>
            <a:endParaRPr lang="en-IN" b="1" dirty="0" smtClean="0"/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Segmentation /distribution channel.</a:t>
            </a:r>
            <a:endParaRPr lang="en-IN" dirty="0" smtClean="0"/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Budget should not be the criterion</a:t>
            </a:r>
            <a:endParaRPr lang="en-IN" dirty="0" smtClean="0"/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Scale (want vs. need)</a:t>
            </a:r>
            <a:endParaRPr lang="en-IN" dirty="0" smtClean="0"/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Universe / Sample (want vs. need)</a:t>
            </a:r>
            <a:endParaRPr lang="en-IN" dirty="0" smtClean="0"/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Approach /Methodology</a:t>
            </a:r>
            <a:endParaRPr lang="en-IN" dirty="0" smtClean="0"/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Definition of operational terms</a:t>
            </a:r>
            <a:endParaRPr lang="en-IN" dirty="0" smtClean="0"/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576064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SAMPLE</a:t>
            </a:r>
            <a:endParaRPr lang="en-IN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6712"/>
            <a:ext cx="8686800" cy="5832648"/>
          </a:xfrm>
        </p:spPr>
        <p:txBody>
          <a:bodyPr/>
          <a:lstStyle/>
          <a:p>
            <a:pPr lvl="0">
              <a:buFont typeface="Wingdings" pitchFamily="2" charset="2"/>
              <a:buChar char="Ø"/>
            </a:pPr>
            <a:r>
              <a:rPr lang="en-US" b="1" dirty="0" smtClean="0"/>
              <a:t>Not based on convenience.</a:t>
            </a:r>
            <a:endParaRPr lang="en-IN" b="1" dirty="0" smtClean="0"/>
          </a:p>
          <a:p>
            <a:pPr lvl="0">
              <a:buFont typeface="Wingdings" pitchFamily="2" charset="2"/>
              <a:buChar char="Ø"/>
            </a:pPr>
            <a:r>
              <a:rPr lang="en-US" b="1" dirty="0" smtClean="0"/>
              <a:t>Representative/free from bias</a:t>
            </a:r>
            <a:endParaRPr lang="en-IN" b="1" dirty="0" smtClean="0"/>
          </a:p>
          <a:p>
            <a:pPr lvl="0">
              <a:buFont typeface="Wingdings" pitchFamily="2" charset="2"/>
              <a:buChar char="Ø"/>
            </a:pPr>
            <a:r>
              <a:rPr lang="en-US" b="1" dirty="0" smtClean="0"/>
              <a:t>Secondary data- Appropriate.</a:t>
            </a:r>
            <a:endParaRPr lang="en-IN" b="1" dirty="0" smtClean="0"/>
          </a:p>
          <a:p>
            <a:pPr lvl="0">
              <a:buFont typeface="Wingdings" pitchFamily="2" charset="2"/>
              <a:buChar char="Ø"/>
            </a:pPr>
            <a:r>
              <a:rPr lang="en-US" b="1" dirty="0" smtClean="0"/>
              <a:t>Definition of population/sampling  frame/Sampling  Techniques</a:t>
            </a:r>
            <a:endParaRPr lang="en-IN" b="1" dirty="0" smtClean="0"/>
          </a:p>
          <a:p>
            <a:pPr lvl="0">
              <a:buFont typeface="Wingdings" pitchFamily="2" charset="2"/>
              <a:buChar char="Ø"/>
            </a:pPr>
            <a:r>
              <a:rPr lang="en-US" b="1" dirty="0" smtClean="0"/>
              <a:t>Sample size;</a:t>
            </a:r>
            <a:endParaRPr lang="en-IN" b="1" dirty="0" smtClean="0"/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Based on Secondary sources</a:t>
            </a:r>
            <a:endParaRPr lang="en-IN" dirty="0" smtClean="0"/>
          </a:p>
          <a:p>
            <a:pPr lvl="1">
              <a:buFont typeface="Wingdings" pitchFamily="2" charset="2"/>
              <a:buChar char="v"/>
            </a:pPr>
            <a:r>
              <a:rPr lang="en-US" dirty="0" err="1" smtClean="0"/>
              <a:t>Judgement</a:t>
            </a:r>
            <a:endParaRPr lang="en-IN" dirty="0" smtClean="0"/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Small Pilot study</a:t>
            </a:r>
            <a:endParaRPr lang="en-IN" dirty="0" smtClean="0"/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648072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QUESTIONNAIRE</a:t>
            </a:r>
            <a:endParaRPr lang="en-IN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08720"/>
            <a:ext cx="8686800" cy="5760640"/>
          </a:xfrm>
        </p:spPr>
        <p:txBody>
          <a:bodyPr/>
          <a:lstStyle/>
          <a:p>
            <a:pPr lvl="0">
              <a:buFont typeface="Wingdings" pitchFamily="2" charset="2"/>
              <a:buChar char="Ø"/>
            </a:pPr>
            <a:r>
              <a:rPr lang="en-US" b="1" dirty="0" smtClean="0"/>
              <a:t>Questionnaire Vs Schedule</a:t>
            </a:r>
            <a:endParaRPr lang="en-IN" b="1" dirty="0" smtClean="0"/>
          </a:p>
          <a:p>
            <a:pPr lvl="0">
              <a:buFont typeface="Wingdings" pitchFamily="2" charset="2"/>
              <a:buChar char="Ø"/>
            </a:pPr>
            <a:r>
              <a:rPr lang="en-US" b="1" dirty="0" smtClean="0"/>
              <a:t>Careful framing;</a:t>
            </a:r>
            <a:endParaRPr lang="en-IN" b="1" dirty="0" smtClean="0"/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Required Information only /overly long/</a:t>
            </a:r>
            <a:endParaRPr lang="en-IN" dirty="0" smtClean="0"/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Reasonable Size /Sensitive questions/Confusing /Difficult</a:t>
            </a:r>
            <a:endParaRPr lang="en-IN" dirty="0" smtClean="0"/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Improperly worded/No-obligation to answer.</a:t>
            </a:r>
            <a:endParaRPr lang="en-IN" dirty="0" smtClean="0"/>
          </a:p>
          <a:p>
            <a:pPr lvl="0">
              <a:buFont typeface="Wingdings" pitchFamily="2" charset="2"/>
              <a:buChar char="Ø"/>
            </a:pPr>
            <a:r>
              <a:rPr lang="en-US" b="1" dirty="0" smtClean="0"/>
              <a:t>Limited open ended (defined parameters)</a:t>
            </a:r>
            <a:endParaRPr lang="en-IN" b="1" dirty="0" smtClean="0"/>
          </a:p>
          <a:p>
            <a:pPr lvl="0">
              <a:buFont typeface="Wingdings" pitchFamily="2" charset="2"/>
              <a:buChar char="Ø"/>
            </a:pPr>
            <a:r>
              <a:rPr lang="en-US" b="1" dirty="0" smtClean="0"/>
              <a:t>Peer Review.</a:t>
            </a:r>
            <a:endParaRPr lang="en-IN" b="1" dirty="0" smtClean="0"/>
          </a:p>
          <a:p>
            <a:pPr lvl="0">
              <a:buFont typeface="Wingdings" pitchFamily="2" charset="2"/>
              <a:buChar char="Ø"/>
            </a:pPr>
            <a:r>
              <a:rPr lang="en-US" b="1" dirty="0" smtClean="0"/>
              <a:t>Pilot-testing.</a:t>
            </a:r>
            <a:endParaRPr lang="en-IN" b="1" dirty="0" smtClean="0"/>
          </a:p>
          <a:p>
            <a:pPr lvl="0">
              <a:buFont typeface="Wingdings" pitchFamily="2" charset="2"/>
              <a:buChar char="Ø"/>
            </a:pPr>
            <a:r>
              <a:rPr lang="en-US" b="1" dirty="0" smtClean="0"/>
              <a:t>Administration.</a:t>
            </a:r>
            <a:endParaRPr lang="en-IN" b="1" dirty="0" smtClean="0"/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799"/>
            <a:ext cx="7772400" cy="1219201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smtClean="0">
                <a:latin typeface="Palatino Linotype" pitchFamily="18" charset="0"/>
              </a:rPr>
              <a:t>RESEARCH</a:t>
            </a:r>
            <a:endParaRPr lang="en-US" sz="4800" b="1" dirty="0">
              <a:latin typeface="Palatino Linotype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643050"/>
            <a:ext cx="7543800" cy="4000528"/>
          </a:xfrm>
        </p:spPr>
        <p:txBody>
          <a:bodyPr/>
          <a:lstStyle/>
          <a:p>
            <a:pPr algn="l"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1"/>
                </a:solidFill>
                <a:latin typeface="Trebuchet MS" pitchFamily="34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Tool of knowledge creation</a:t>
            </a:r>
          </a:p>
          <a:p>
            <a:pPr algn="l">
              <a:buFont typeface="Wingdings" pitchFamily="2" charset="2"/>
              <a:buChar char="§"/>
            </a:pPr>
            <a:r>
              <a:rPr lang="en-US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Joy of creation</a:t>
            </a:r>
          </a:p>
          <a:p>
            <a:pPr algn="l">
              <a:buFont typeface="Wingdings" pitchFamily="2" charset="2"/>
              <a:buChar char="§"/>
            </a:pPr>
            <a:r>
              <a:rPr lang="en-US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Unique system/ Characteristics</a:t>
            </a:r>
          </a:p>
          <a:p>
            <a:pPr algn="l"/>
            <a:r>
              <a:rPr lang="en-US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 (Systematic thinking about thinking itself)</a:t>
            </a:r>
          </a:p>
          <a:p>
            <a:pPr algn="l">
              <a:buFont typeface="Wingdings" pitchFamily="2" charset="2"/>
              <a:buChar char="§"/>
            </a:pPr>
            <a:r>
              <a:rPr lang="en-US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Deductive Reasoning (Aristotle)</a:t>
            </a:r>
          </a:p>
          <a:p>
            <a:pPr algn="l">
              <a:buFont typeface="Wingdings" pitchFamily="2" charset="2"/>
              <a:buChar char="§"/>
            </a:pPr>
            <a:r>
              <a:rPr lang="en-US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Inductive Reasoning  ( Francis Bacon)</a:t>
            </a:r>
          </a:p>
          <a:p>
            <a:pPr algn="l"/>
            <a:endParaRPr lang="en-US" sz="2800" b="1" dirty="0" smtClean="0">
              <a:latin typeface="Trebuchet MS" pitchFamily="34" charset="0"/>
            </a:endParaRPr>
          </a:p>
          <a:p>
            <a:pPr algn="l"/>
            <a:endParaRPr lang="en-US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576064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SCALING/ FIELDWORK</a:t>
            </a:r>
            <a:endParaRPr lang="en-IN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80728"/>
            <a:ext cx="8686800" cy="5616624"/>
          </a:xfrm>
        </p:spPr>
        <p:txBody>
          <a:bodyPr/>
          <a:lstStyle/>
          <a:p>
            <a:pPr lvl="0">
              <a:buFont typeface="Wingdings" pitchFamily="2" charset="2"/>
              <a:buChar char="Ø"/>
            </a:pPr>
            <a:r>
              <a:rPr lang="en-US" b="1" dirty="0" smtClean="0"/>
              <a:t>Scales;</a:t>
            </a:r>
            <a:endParaRPr lang="en-IN" b="1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Reliability/Validity/</a:t>
            </a:r>
            <a:r>
              <a:rPr lang="en-US" dirty="0" err="1" smtClean="0"/>
              <a:t>Generalizability</a:t>
            </a:r>
            <a:endParaRPr lang="en-IN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No Scope of bias</a:t>
            </a:r>
            <a:endParaRPr lang="en-IN" dirty="0" smtClean="0"/>
          </a:p>
          <a:p>
            <a:pPr lvl="0">
              <a:buFont typeface="Wingdings" pitchFamily="2" charset="2"/>
              <a:buChar char="Ø"/>
            </a:pPr>
            <a:r>
              <a:rPr lang="en-US" b="1" dirty="0" smtClean="0"/>
              <a:t>Fieldwork;</a:t>
            </a:r>
            <a:endParaRPr lang="en-IN" b="1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Accepted procedure/Well –documented/</a:t>
            </a:r>
            <a:endParaRPr lang="en-IN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Proper Id/Reference/Available for scrutiny/</a:t>
            </a:r>
            <a:endParaRPr lang="en-IN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Period of field work.</a:t>
            </a:r>
            <a:endParaRPr lang="en-IN" dirty="0" smtClean="0"/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648072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DATA EDITING</a:t>
            </a:r>
            <a:endParaRPr lang="en-IN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08720"/>
            <a:ext cx="8686800" cy="5760640"/>
          </a:xfrm>
        </p:spPr>
        <p:txBody>
          <a:bodyPr/>
          <a:lstStyle/>
          <a:p>
            <a:pPr lvl="0">
              <a:buFont typeface="Wingdings" pitchFamily="2" charset="2"/>
              <a:buChar char="Ø"/>
            </a:pPr>
            <a:r>
              <a:rPr lang="en-US" b="1" dirty="0" smtClean="0"/>
              <a:t>Editing/Checking/Cleaning/Coding.</a:t>
            </a:r>
            <a:endParaRPr lang="en-IN" b="1" dirty="0" smtClean="0"/>
          </a:p>
          <a:p>
            <a:pPr lvl="0">
              <a:buFont typeface="Wingdings" pitchFamily="2" charset="2"/>
              <a:buChar char="Ø"/>
            </a:pPr>
            <a:r>
              <a:rPr lang="en-US" b="1" dirty="0" smtClean="0"/>
              <a:t>Questionable data must be separated.</a:t>
            </a:r>
            <a:endParaRPr lang="en-IN" b="1" dirty="0" smtClean="0"/>
          </a:p>
          <a:p>
            <a:pPr lvl="0">
              <a:buFont typeface="Wingdings" pitchFamily="2" charset="2"/>
              <a:buChar char="Ø"/>
            </a:pPr>
            <a:r>
              <a:rPr lang="en-US" b="1" dirty="0" smtClean="0"/>
              <a:t>Similar answers</a:t>
            </a:r>
            <a:endParaRPr lang="en-IN" b="1" dirty="0" smtClean="0"/>
          </a:p>
          <a:p>
            <a:pPr lvl="0">
              <a:buFont typeface="Wingdings" pitchFamily="2" charset="2"/>
              <a:buChar char="Ø"/>
            </a:pPr>
            <a:r>
              <a:rPr lang="en-US" b="1" dirty="0" smtClean="0"/>
              <a:t>Ethical editing may reduce sample </a:t>
            </a:r>
            <a:endParaRPr lang="en-IN" b="1" dirty="0" smtClean="0"/>
          </a:p>
          <a:p>
            <a:pPr lvl="0">
              <a:buFont typeface="Wingdings" pitchFamily="2" charset="2"/>
              <a:buChar char="Ø"/>
            </a:pPr>
            <a:r>
              <a:rPr lang="en-US" b="1" dirty="0" smtClean="0"/>
              <a:t>Extrapolation/ Withholding/misuse be avoided</a:t>
            </a:r>
            <a:endParaRPr lang="en-IN" b="1" dirty="0" smtClean="0"/>
          </a:p>
          <a:p>
            <a:pPr lvl="0">
              <a:buFont typeface="Wingdings" pitchFamily="2" charset="2"/>
              <a:buChar char="Ø"/>
            </a:pPr>
            <a:r>
              <a:rPr lang="en-US" b="1" dirty="0" smtClean="0"/>
              <a:t>No compromise with research design.</a:t>
            </a:r>
            <a:endParaRPr lang="en-IN" b="1" dirty="0" smtClean="0"/>
          </a:p>
          <a:p>
            <a:pPr lvl="0">
              <a:buFont typeface="Wingdings" pitchFamily="2" charset="2"/>
              <a:buChar char="Ø"/>
            </a:pPr>
            <a:r>
              <a:rPr lang="en-US" b="1" dirty="0" smtClean="0"/>
              <a:t>Data not to support personal/corporate view.</a:t>
            </a:r>
            <a:endParaRPr lang="en-IN" b="1" dirty="0" smtClean="0"/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432048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FINALLY</a:t>
            </a:r>
            <a:endParaRPr lang="en-IN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71546"/>
            <a:ext cx="8686800" cy="4786346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b="1" dirty="0" smtClean="0"/>
              <a:t>Report Writing</a:t>
            </a:r>
            <a:endParaRPr lang="en-IN" b="1" dirty="0" smtClean="0"/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Language</a:t>
            </a:r>
            <a:endParaRPr lang="en-IN" dirty="0" smtClean="0"/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Research-based conclusions</a:t>
            </a:r>
            <a:endParaRPr lang="en-IN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Referencing</a:t>
            </a:r>
            <a:endParaRPr lang="en-IN" b="1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Bibliography</a:t>
            </a:r>
            <a:endParaRPr lang="en-IN" b="1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Further Research</a:t>
            </a:r>
            <a:endParaRPr lang="en-IN" b="1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Limitations</a:t>
            </a:r>
            <a:endParaRPr lang="en-IN" b="1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Appendices</a:t>
            </a:r>
            <a:endParaRPr lang="en-IN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720080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</a:rPr>
              <a:t>GANDHI JI AS A RESEARCHER </a:t>
            </a:r>
            <a:endParaRPr lang="en-IN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None/>
              <a:defRPr/>
            </a:pPr>
            <a:r>
              <a:rPr lang="en-US" dirty="0" smtClean="0">
                <a:latin typeface="Times New Roman" pitchFamily="18" charset="0"/>
              </a:rPr>
              <a:t>“I claim for them (his experiments) nothing more than does a scientist who, though he conducts his experiments with the utmost accuracy, forethought and minuteness, never claims any finality about his conclusions, but keeps an open mind regarding them. I have gone through deep self-introspection, searched myself through and through, and examined and </a:t>
            </a:r>
            <a:r>
              <a:rPr lang="en-US" dirty="0" err="1" smtClean="0">
                <a:latin typeface="Times New Roman" pitchFamily="18" charset="0"/>
              </a:rPr>
              <a:t>analysed</a:t>
            </a:r>
            <a:r>
              <a:rPr lang="en-US" dirty="0" smtClean="0">
                <a:latin typeface="Times New Roman" pitchFamily="18" charset="0"/>
              </a:rPr>
              <a:t> every psychological situation. Yet I am far from claiming any finality or infallibility about my conclusions.”</a:t>
            </a:r>
          </a:p>
          <a:p>
            <a:pPr algn="r">
              <a:lnSpc>
                <a:spcPct val="90000"/>
              </a:lnSpc>
              <a:buNone/>
              <a:defRPr/>
            </a:pPr>
            <a:r>
              <a:rPr lang="en-US" sz="2400" dirty="0" smtClean="0">
                <a:latin typeface="Times New Roman" pitchFamily="18" charset="0"/>
              </a:rPr>
              <a:t>(My Experiments ……P. xiii, ibid)</a:t>
            </a:r>
          </a:p>
          <a:p>
            <a:endParaRPr lang="en-IN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64CDDB-EED6-48EA-9C2E-3527D701CD07}" type="slidenum">
              <a:rPr lang="en-US"/>
              <a:pPr>
                <a:defRPr/>
              </a:pPr>
              <a:t>24</a:t>
            </a:fld>
            <a:endParaRPr lang="en-US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44" y="304800"/>
            <a:ext cx="8543956" cy="60960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</a:rPr>
              <a:t>GANDHI JI’S METHODOLOGY - 1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1692" y="914400"/>
            <a:ext cx="8370277" cy="5943600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2800" dirty="0" smtClean="0">
                <a:latin typeface="Times New Roman" pitchFamily="18" charset="0"/>
              </a:rPr>
              <a:t>CHOICE OF PROBLEM</a:t>
            </a:r>
          </a:p>
          <a:p>
            <a:pPr eaLnBrk="1" hangingPunct="1">
              <a:defRPr/>
            </a:pPr>
            <a:r>
              <a:rPr lang="en-US" dirty="0" smtClean="0">
                <a:latin typeface="Times New Roman" pitchFamily="18" charset="0"/>
              </a:rPr>
              <a:t>Poverty (</a:t>
            </a:r>
            <a:r>
              <a:rPr lang="en-US" dirty="0" err="1" smtClean="0">
                <a:latin typeface="Times New Roman" pitchFamily="18" charset="0"/>
              </a:rPr>
              <a:t>Sarvodaya</a:t>
            </a:r>
            <a:r>
              <a:rPr lang="en-US" dirty="0" smtClean="0">
                <a:latin typeface="Times New Roman" pitchFamily="18" charset="0"/>
              </a:rPr>
              <a:t>)</a:t>
            </a:r>
          </a:p>
          <a:p>
            <a:pPr eaLnBrk="1" hangingPunct="1">
              <a:defRPr/>
            </a:pPr>
            <a:r>
              <a:rPr lang="en-US" dirty="0" smtClean="0">
                <a:latin typeface="Times New Roman" pitchFamily="18" charset="0"/>
              </a:rPr>
              <a:t>Violence (Non-violence)</a:t>
            </a:r>
          </a:p>
          <a:p>
            <a:pPr eaLnBrk="1" hangingPunct="1">
              <a:defRPr/>
            </a:pPr>
            <a:r>
              <a:rPr lang="en-US" dirty="0" smtClean="0">
                <a:latin typeface="Times New Roman" pitchFamily="18" charset="0"/>
              </a:rPr>
              <a:t>Unemployment and Education (Spinning wheel/</a:t>
            </a:r>
            <a:r>
              <a:rPr lang="en-US" dirty="0" err="1" smtClean="0">
                <a:latin typeface="Times New Roman" pitchFamily="18" charset="0"/>
              </a:rPr>
              <a:t>Vocationalization</a:t>
            </a:r>
            <a:r>
              <a:rPr lang="en-US" dirty="0" smtClean="0">
                <a:latin typeface="Times New Roman" pitchFamily="18" charset="0"/>
              </a:rPr>
              <a:t>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dirty="0" smtClean="0">
                <a:latin typeface="Times New Roman" pitchFamily="18" charset="0"/>
              </a:rPr>
              <a:t>					   </a:t>
            </a:r>
            <a:r>
              <a:rPr lang="en-US" sz="2400" dirty="0" smtClean="0">
                <a:latin typeface="Times New Roman" pitchFamily="18" charset="0"/>
              </a:rPr>
              <a:t>Individuals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>
                <a:latin typeface="Times New Roman" pitchFamily="18" charset="0"/>
              </a:rPr>
              <a:t>Disunity/Frictions </a:t>
            </a:r>
            <a:r>
              <a:rPr lang="en-US" sz="2800" dirty="0" smtClean="0">
                <a:latin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</a:rPr>
              <a:t>	     	</a:t>
            </a:r>
            <a:r>
              <a:rPr lang="en-US" sz="2400" i="1" dirty="0" err="1" smtClean="0">
                <a:latin typeface="Times New Roman" pitchFamily="18" charset="0"/>
              </a:rPr>
              <a:t>Sarva</a:t>
            </a:r>
            <a:r>
              <a:rPr lang="en-US" sz="2400" i="1" dirty="0" smtClean="0">
                <a:latin typeface="Times New Roman" pitchFamily="18" charset="0"/>
              </a:rPr>
              <a:t> Dharma </a:t>
            </a:r>
            <a:r>
              <a:rPr lang="en-US" sz="2400" i="1" dirty="0" err="1" smtClean="0">
                <a:latin typeface="Times New Roman" pitchFamily="18" charset="0"/>
              </a:rPr>
              <a:t>Sambhav</a:t>
            </a:r>
            <a:endParaRPr lang="en-US" sz="2400" i="1" dirty="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dirty="0" smtClean="0">
                <a:latin typeface="Times New Roman" pitchFamily="18" charset="0"/>
              </a:rPr>
              <a:t>					   </a:t>
            </a:r>
            <a:r>
              <a:rPr lang="en-US" sz="2400" dirty="0" smtClean="0">
                <a:latin typeface="Times New Roman" pitchFamily="18" charset="0"/>
              </a:rPr>
              <a:t>Groups </a:t>
            </a:r>
          </a:p>
          <a:p>
            <a:pPr eaLnBrk="1" hangingPunct="1">
              <a:defRPr/>
            </a:pPr>
            <a:r>
              <a:rPr lang="en-US" dirty="0" smtClean="0">
                <a:latin typeface="Times New Roman" pitchFamily="18" charset="0"/>
              </a:rPr>
              <a:t>Sanitation, Public Health (Setting examples himself)</a:t>
            </a:r>
          </a:p>
          <a:p>
            <a:pPr eaLnBrk="1" hangingPunct="1">
              <a:defRPr/>
            </a:pPr>
            <a:r>
              <a:rPr lang="en-US" dirty="0" smtClean="0">
                <a:latin typeface="Times New Roman" pitchFamily="18" charset="0"/>
              </a:rPr>
              <a:t>Rural </a:t>
            </a:r>
            <a:r>
              <a:rPr lang="en-US" dirty="0" err="1" smtClean="0">
                <a:latin typeface="Times New Roman" pitchFamily="18" charset="0"/>
              </a:rPr>
              <a:t>upliftment</a:t>
            </a:r>
            <a:r>
              <a:rPr lang="en-US" dirty="0" smtClean="0">
                <a:latin typeface="Times New Roman" pitchFamily="18" charset="0"/>
              </a:rPr>
              <a:t> (Cottage and Rural Industries)</a:t>
            </a:r>
          </a:p>
        </p:txBody>
      </p:sp>
      <p:sp>
        <p:nvSpPr>
          <p:cNvPr id="28677" name="AutoShape 6"/>
          <p:cNvSpPr>
            <a:spLocks/>
          </p:cNvSpPr>
          <p:nvPr/>
        </p:nvSpPr>
        <p:spPr bwMode="auto">
          <a:xfrm>
            <a:off x="3798277" y="3962400"/>
            <a:ext cx="281354" cy="1066800"/>
          </a:xfrm>
          <a:prstGeom prst="lef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IN"/>
          </a:p>
        </p:txBody>
      </p:sp>
      <p:sp>
        <p:nvSpPr>
          <p:cNvPr id="28678" name="AutoShape 7"/>
          <p:cNvSpPr>
            <a:spLocks/>
          </p:cNvSpPr>
          <p:nvPr/>
        </p:nvSpPr>
        <p:spPr bwMode="auto">
          <a:xfrm>
            <a:off x="5275385" y="3962400"/>
            <a:ext cx="211015" cy="1047750"/>
          </a:xfrm>
          <a:prstGeom prst="rightBrace">
            <a:avLst>
              <a:gd name="adj1" fmla="val 3819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IN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D61A9F-C486-403C-8160-03DA397059F2}" type="slidenum">
              <a:rPr lang="en-US"/>
              <a:pPr>
                <a:defRPr/>
              </a:pPr>
              <a:t>25</a:t>
            </a:fld>
            <a:endParaRPr lang="en-US"/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401080" cy="7620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</a:rPr>
              <a:t>GANDHI JI’S METHODOLOGY - 2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7244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latin typeface="Times New Roman" pitchFamily="18" charset="0"/>
              </a:rPr>
              <a:t>Persistence and thoroughness of his search :</a:t>
            </a:r>
          </a:p>
          <a:p>
            <a:pPr lvl="1" eaLnBrk="1" hangingPunct="1">
              <a:buFont typeface="Wingdings" pitchFamily="2" charset="2"/>
              <a:buChar char="v"/>
              <a:defRPr/>
            </a:pPr>
            <a:r>
              <a:rPr lang="en-US" sz="3200" dirty="0" smtClean="0">
                <a:latin typeface="Times New Roman" pitchFamily="18" charset="0"/>
              </a:rPr>
              <a:t>Trying to know India/on the spot study of the problem.</a:t>
            </a:r>
          </a:p>
          <a:p>
            <a:pPr lvl="1" eaLnBrk="1" hangingPunct="1">
              <a:buFont typeface="Wingdings" pitchFamily="2" charset="2"/>
              <a:buChar char="v"/>
              <a:defRPr/>
            </a:pPr>
            <a:r>
              <a:rPr lang="en-US" sz="3200" dirty="0" smtClean="0">
                <a:latin typeface="Times New Roman" pitchFamily="18" charset="0"/>
              </a:rPr>
              <a:t>Master of all details;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>
                <a:latin typeface="Times New Roman" pitchFamily="18" charset="0"/>
              </a:rPr>
              <a:t>		(planning, org., execution)</a:t>
            </a:r>
          </a:p>
          <a:p>
            <a:pPr eaLnBrk="1" hangingPunct="1">
              <a:defRPr/>
            </a:pPr>
            <a:r>
              <a:rPr lang="en-US" dirty="0" smtClean="0">
                <a:latin typeface="Times New Roman" pitchFamily="18" charset="0"/>
              </a:rPr>
              <a:t>Testing of hypothesis on his own;</a:t>
            </a:r>
          </a:p>
          <a:p>
            <a:pPr lvl="1" eaLnBrk="1" hangingPunct="1">
              <a:buFont typeface="Wingdings" pitchFamily="2" charset="2"/>
              <a:buChar char="v"/>
              <a:defRPr/>
            </a:pPr>
            <a:r>
              <a:rPr lang="en-US" sz="3200" dirty="0" err="1" smtClean="0">
                <a:latin typeface="Times New Roman" pitchFamily="18" charset="0"/>
              </a:rPr>
              <a:t>Satya</a:t>
            </a:r>
            <a:r>
              <a:rPr lang="en-US" sz="3200" dirty="0" smtClean="0">
                <a:latin typeface="Times New Roman" pitchFamily="18" charset="0"/>
              </a:rPr>
              <a:t>, Diet, Fasting, Sanitation, Caste-reforms, Ahimsa, Trusteeship </a:t>
            </a:r>
            <a:r>
              <a:rPr lang="en-US" sz="3200" i="1" dirty="0" smtClean="0">
                <a:latin typeface="Times New Roman" pitchFamily="18" charset="0"/>
              </a:rPr>
              <a:t>etc</a:t>
            </a:r>
            <a:r>
              <a:rPr lang="en-US" sz="3200" dirty="0" smtClean="0"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B68DC9-CECD-4704-8903-2D6327C2A913}" type="slidenum">
              <a:rPr lang="en-US"/>
              <a:pPr>
                <a:defRPr/>
              </a:pPr>
              <a:t>26</a:t>
            </a:fld>
            <a:endParaRPr lang="en-US"/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640"/>
            <a:ext cx="8401080" cy="792088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</a:rPr>
              <a:t>GANDHI JI’S METHODOLOGY - 3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4958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latin typeface="Times New Roman" pitchFamily="18" charset="0"/>
              </a:rPr>
              <a:t>Conflict resolution;</a:t>
            </a:r>
          </a:p>
          <a:p>
            <a:pPr lvl="1" eaLnBrk="1" hangingPunct="1">
              <a:buFont typeface="Wingdings" pitchFamily="2" charset="2"/>
              <a:buChar char="v"/>
              <a:defRPr/>
            </a:pPr>
            <a:r>
              <a:rPr lang="en-US" sz="3200" smtClean="0">
                <a:latin typeface="Times New Roman" pitchFamily="18" charset="0"/>
              </a:rPr>
              <a:t>Conflict of Identity (Inter-faith harmony).</a:t>
            </a:r>
          </a:p>
          <a:p>
            <a:pPr lvl="1" eaLnBrk="1" hangingPunct="1">
              <a:buFont typeface="Wingdings" pitchFamily="2" charset="2"/>
              <a:buChar char="v"/>
              <a:defRPr/>
            </a:pPr>
            <a:r>
              <a:rPr lang="en-US" sz="3200" smtClean="0">
                <a:latin typeface="Times New Roman" pitchFamily="18" charset="0"/>
              </a:rPr>
              <a:t>Rural </a:t>
            </a:r>
            <a:r>
              <a:rPr lang="en-US" sz="3200" i="1" smtClean="0">
                <a:latin typeface="Times New Roman" pitchFamily="18" charset="0"/>
              </a:rPr>
              <a:t>Vs.</a:t>
            </a:r>
            <a:r>
              <a:rPr lang="en-US" sz="3200" smtClean="0">
                <a:latin typeface="Times New Roman" pitchFamily="18" charset="0"/>
              </a:rPr>
              <a:t> Urban.</a:t>
            </a:r>
          </a:p>
          <a:p>
            <a:pPr lvl="1" eaLnBrk="1" hangingPunct="1">
              <a:buFont typeface="Wingdings" pitchFamily="2" charset="2"/>
              <a:buChar char="v"/>
              <a:defRPr/>
            </a:pPr>
            <a:r>
              <a:rPr lang="en-US" sz="3200" smtClean="0">
                <a:latin typeface="Times New Roman" pitchFamily="18" charset="0"/>
              </a:rPr>
              <a:t>Labour </a:t>
            </a:r>
            <a:r>
              <a:rPr lang="en-US" sz="3200" i="1" smtClean="0">
                <a:latin typeface="Times New Roman" pitchFamily="18" charset="0"/>
              </a:rPr>
              <a:t>Vs.</a:t>
            </a:r>
            <a:r>
              <a:rPr lang="en-US" sz="3200" smtClean="0">
                <a:latin typeface="Times New Roman" pitchFamily="18" charset="0"/>
              </a:rPr>
              <a:t> Capital.</a:t>
            </a:r>
          </a:p>
          <a:p>
            <a:pPr lvl="1" eaLnBrk="1" hangingPunct="1">
              <a:buFont typeface="Wingdings" pitchFamily="2" charset="2"/>
              <a:buChar char="v"/>
              <a:defRPr/>
            </a:pPr>
            <a:r>
              <a:rPr lang="en-US" sz="3200" smtClean="0">
                <a:latin typeface="Times New Roman" pitchFamily="18" charset="0"/>
              </a:rPr>
              <a:t>Religion </a:t>
            </a:r>
            <a:r>
              <a:rPr lang="en-US" sz="3200" i="1" smtClean="0">
                <a:latin typeface="Times New Roman" pitchFamily="18" charset="0"/>
              </a:rPr>
              <a:t>Vs.</a:t>
            </a:r>
            <a:r>
              <a:rPr lang="en-US" sz="3200" smtClean="0">
                <a:latin typeface="Times New Roman" pitchFamily="18" charset="0"/>
              </a:rPr>
              <a:t> Politics.</a:t>
            </a:r>
          </a:p>
          <a:p>
            <a:pPr eaLnBrk="1" hangingPunct="1">
              <a:defRPr/>
            </a:pPr>
            <a:r>
              <a:rPr lang="en-US" smtClean="0">
                <a:latin typeface="Times New Roman" pitchFamily="18" charset="0"/>
              </a:rPr>
              <a:t>Spinning Wheel – Occupational therapy/Vocationalization.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ADF55A-8198-45FB-82BE-6DCDD17BC6F9}" type="slidenum">
              <a:rPr lang="en-US"/>
              <a:pPr>
                <a:defRPr/>
              </a:pPr>
              <a:t>27</a:t>
            </a:fld>
            <a:endParaRPr lang="en-US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332656"/>
            <a:ext cx="8390736" cy="6858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</a:rPr>
              <a:t>GANDHI JI’S METHODOLOGY - </a:t>
            </a:r>
            <a:r>
              <a:rPr lang="en-US" sz="4000" b="1" dirty="0" smtClean="0">
                <a:latin typeface="Times New Roman" pitchFamily="18" charset="0"/>
              </a:rPr>
              <a:t>4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1354" y="1066800"/>
            <a:ext cx="8510954" cy="5791200"/>
          </a:xfrm>
        </p:spPr>
        <p:txBody>
          <a:bodyPr/>
          <a:lstStyle/>
          <a:p>
            <a:pPr eaLnBrk="1" hangingPunct="1">
              <a:lnSpc>
                <a:spcPct val="75000"/>
              </a:lnSpc>
              <a:buFont typeface="Wingdings" pitchFamily="2" charset="2"/>
              <a:buNone/>
              <a:defRPr/>
            </a:pPr>
            <a:r>
              <a:rPr lang="en-US" sz="2800" dirty="0" smtClean="0">
                <a:latin typeface="Times New Roman" pitchFamily="18" charset="0"/>
              </a:rPr>
              <a:t>His objectivity and detachment</a:t>
            </a:r>
          </a:p>
          <a:p>
            <a:pPr eaLnBrk="1" hangingPunct="1">
              <a:lnSpc>
                <a:spcPct val="75000"/>
              </a:lnSpc>
              <a:buFont typeface="Wingdings" pitchFamily="2" charset="2"/>
              <a:buNone/>
              <a:defRPr/>
            </a:pPr>
            <a:r>
              <a:rPr lang="en-US" sz="2800" dirty="0" smtClean="0">
                <a:latin typeface="Times New Roman" pitchFamily="18" charset="0"/>
              </a:rPr>
              <a:t>					</a:t>
            </a:r>
            <a:r>
              <a:rPr lang="en-US" sz="2600" dirty="0" smtClean="0">
                <a:latin typeface="Times New Roman" pitchFamily="18" charset="0"/>
              </a:rPr>
              <a:t>Self purification/Release of cosmic 				energy within.</a:t>
            </a:r>
          </a:p>
          <a:p>
            <a:pPr eaLnBrk="1" hangingPunct="1">
              <a:lnSpc>
                <a:spcPct val="75000"/>
              </a:lnSpc>
              <a:defRPr/>
            </a:pPr>
            <a:r>
              <a:rPr lang="en-US" sz="2800" dirty="0" smtClean="0">
                <a:latin typeface="Times New Roman" pitchFamily="18" charset="0"/>
              </a:rPr>
              <a:t>Fasting </a:t>
            </a:r>
          </a:p>
          <a:p>
            <a:pPr eaLnBrk="1" hangingPunct="1">
              <a:lnSpc>
                <a:spcPct val="75000"/>
              </a:lnSpc>
              <a:buFont typeface="Wingdings" pitchFamily="2" charset="2"/>
              <a:buNone/>
              <a:defRPr/>
            </a:pPr>
            <a:r>
              <a:rPr lang="en-US" sz="2800" dirty="0" smtClean="0">
                <a:latin typeface="Times New Roman" pitchFamily="18" charset="0"/>
              </a:rPr>
              <a:t>					</a:t>
            </a:r>
            <a:r>
              <a:rPr lang="en-US" sz="2600" dirty="0" smtClean="0">
                <a:latin typeface="Times New Roman" pitchFamily="18" charset="0"/>
              </a:rPr>
              <a:t>Potent Weapon.</a:t>
            </a:r>
          </a:p>
          <a:p>
            <a:pPr eaLnBrk="1" hangingPunct="1">
              <a:lnSpc>
                <a:spcPct val="75000"/>
              </a:lnSpc>
              <a:buFont typeface="Wingdings" pitchFamily="2" charset="2"/>
              <a:buNone/>
              <a:defRPr/>
            </a:pPr>
            <a:r>
              <a:rPr lang="en-US" sz="2800" dirty="0" smtClean="0">
                <a:latin typeface="Times New Roman" pitchFamily="18" charset="0"/>
              </a:rPr>
              <a:t>					</a:t>
            </a:r>
            <a:r>
              <a:rPr lang="en-US" sz="2600" dirty="0" smtClean="0">
                <a:latin typeface="Times New Roman" pitchFamily="18" charset="0"/>
              </a:rPr>
              <a:t>Supporter</a:t>
            </a:r>
          </a:p>
          <a:p>
            <a:pPr eaLnBrk="1" hangingPunct="1">
              <a:lnSpc>
                <a:spcPct val="75000"/>
              </a:lnSpc>
              <a:defRPr/>
            </a:pPr>
            <a:r>
              <a:rPr lang="en-US" sz="2800" dirty="0" smtClean="0">
                <a:latin typeface="Times New Roman" pitchFamily="18" charset="0"/>
              </a:rPr>
              <a:t>Constitution </a:t>
            </a:r>
          </a:p>
          <a:p>
            <a:pPr eaLnBrk="1" hangingPunct="1">
              <a:lnSpc>
                <a:spcPct val="75000"/>
              </a:lnSpc>
              <a:buFont typeface="Wingdings" pitchFamily="2" charset="2"/>
              <a:buNone/>
              <a:defRPr/>
            </a:pPr>
            <a:r>
              <a:rPr lang="en-US" sz="2800" dirty="0" smtClean="0">
                <a:latin typeface="Times New Roman" pitchFamily="18" charset="0"/>
              </a:rPr>
              <a:t>					</a:t>
            </a:r>
            <a:r>
              <a:rPr lang="en-US" sz="2600" dirty="0" smtClean="0">
                <a:latin typeface="Times New Roman" pitchFamily="18" charset="0"/>
              </a:rPr>
              <a:t>Opponent </a:t>
            </a:r>
          </a:p>
          <a:p>
            <a:pPr eaLnBrk="1" hangingPunct="1">
              <a:lnSpc>
                <a:spcPct val="75000"/>
              </a:lnSpc>
              <a:buFont typeface="Wingdings" pitchFamily="2" charset="2"/>
              <a:buNone/>
              <a:defRPr/>
            </a:pPr>
            <a:r>
              <a:rPr lang="en-US" sz="2800" dirty="0" smtClean="0">
                <a:latin typeface="Times New Roman" pitchFamily="18" charset="0"/>
              </a:rPr>
              <a:t>					</a:t>
            </a:r>
            <a:r>
              <a:rPr lang="en-US" sz="2600" dirty="0" smtClean="0">
                <a:latin typeface="Times New Roman" pitchFamily="18" charset="0"/>
              </a:rPr>
              <a:t>Enemy</a:t>
            </a:r>
          </a:p>
          <a:p>
            <a:pPr eaLnBrk="1" hangingPunct="1">
              <a:lnSpc>
                <a:spcPct val="75000"/>
              </a:lnSpc>
              <a:defRPr/>
            </a:pPr>
            <a:r>
              <a:rPr lang="en-US" sz="2800" dirty="0" smtClean="0">
                <a:latin typeface="Times New Roman" pitchFamily="18" charset="0"/>
              </a:rPr>
              <a:t>British</a:t>
            </a:r>
          </a:p>
          <a:p>
            <a:pPr eaLnBrk="1" hangingPunct="1">
              <a:lnSpc>
                <a:spcPct val="75000"/>
              </a:lnSpc>
              <a:buFont typeface="Wingdings" pitchFamily="2" charset="2"/>
              <a:buNone/>
              <a:defRPr/>
            </a:pPr>
            <a:r>
              <a:rPr lang="en-US" sz="2800" dirty="0" smtClean="0">
                <a:latin typeface="Times New Roman" pitchFamily="18" charset="0"/>
              </a:rPr>
              <a:t>					</a:t>
            </a:r>
            <a:r>
              <a:rPr lang="en-US" sz="2600" dirty="0" smtClean="0">
                <a:latin typeface="Times New Roman" pitchFamily="18" charset="0"/>
              </a:rPr>
              <a:t>Friend</a:t>
            </a:r>
          </a:p>
          <a:p>
            <a:pPr eaLnBrk="1" hangingPunct="1">
              <a:lnSpc>
                <a:spcPct val="75000"/>
              </a:lnSpc>
              <a:buFont typeface="Wingdings" pitchFamily="2" charset="2"/>
              <a:buNone/>
              <a:defRPr/>
            </a:pPr>
            <a:r>
              <a:rPr lang="en-US" sz="2800" dirty="0" smtClean="0">
                <a:latin typeface="Times New Roman" pitchFamily="18" charset="0"/>
              </a:rPr>
              <a:t>					</a:t>
            </a:r>
            <a:r>
              <a:rPr lang="en-US" sz="2600" dirty="0" smtClean="0">
                <a:latin typeface="Times New Roman" pitchFamily="18" charset="0"/>
              </a:rPr>
              <a:t>Launched </a:t>
            </a:r>
          </a:p>
          <a:p>
            <a:pPr eaLnBrk="1" hangingPunct="1">
              <a:lnSpc>
                <a:spcPct val="75000"/>
              </a:lnSpc>
              <a:defRPr/>
            </a:pPr>
            <a:r>
              <a:rPr lang="en-US" sz="2800" dirty="0" smtClean="0">
                <a:latin typeface="Times New Roman" pitchFamily="18" charset="0"/>
              </a:rPr>
              <a:t>Quit India</a:t>
            </a:r>
          </a:p>
          <a:p>
            <a:pPr eaLnBrk="1" hangingPunct="1">
              <a:lnSpc>
                <a:spcPct val="75000"/>
              </a:lnSpc>
              <a:buFont typeface="Wingdings" pitchFamily="2" charset="2"/>
              <a:buNone/>
              <a:defRPr/>
            </a:pPr>
            <a:r>
              <a:rPr lang="en-US" sz="2800" dirty="0" smtClean="0">
                <a:latin typeface="Times New Roman" pitchFamily="18" charset="0"/>
              </a:rPr>
              <a:t>					</a:t>
            </a:r>
            <a:r>
              <a:rPr lang="en-US" sz="2600" dirty="0" smtClean="0">
                <a:latin typeface="Times New Roman" pitchFamily="18" charset="0"/>
              </a:rPr>
              <a:t>Withdrawn</a:t>
            </a:r>
          </a:p>
        </p:txBody>
      </p:sp>
      <p:sp>
        <p:nvSpPr>
          <p:cNvPr id="31749" name="AutoShape 4"/>
          <p:cNvSpPr>
            <a:spLocks/>
          </p:cNvSpPr>
          <p:nvPr/>
        </p:nvSpPr>
        <p:spPr bwMode="auto">
          <a:xfrm>
            <a:off x="3376246" y="1600200"/>
            <a:ext cx="281354" cy="1143000"/>
          </a:xfrm>
          <a:prstGeom prst="leftBrace">
            <a:avLst>
              <a:gd name="adj1" fmla="val 312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IN"/>
          </a:p>
        </p:txBody>
      </p:sp>
      <p:sp>
        <p:nvSpPr>
          <p:cNvPr id="31750" name="AutoShape 5"/>
          <p:cNvSpPr>
            <a:spLocks/>
          </p:cNvSpPr>
          <p:nvPr/>
        </p:nvSpPr>
        <p:spPr bwMode="auto">
          <a:xfrm>
            <a:off x="3376246" y="3200400"/>
            <a:ext cx="281354" cy="838200"/>
          </a:xfrm>
          <a:prstGeom prst="leftBrace">
            <a:avLst>
              <a:gd name="adj1" fmla="val 2291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IN"/>
          </a:p>
        </p:txBody>
      </p:sp>
      <p:sp>
        <p:nvSpPr>
          <p:cNvPr id="31751" name="AutoShape 6"/>
          <p:cNvSpPr>
            <a:spLocks/>
          </p:cNvSpPr>
          <p:nvPr/>
        </p:nvSpPr>
        <p:spPr bwMode="auto">
          <a:xfrm>
            <a:off x="3376246" y="4343400"/>
            <a:ext cx="281354" cy="914400"/>
          </a:xfrm>
          <a:prstGeom prst="leftBrace">
            <a:avLst>
              <a:gd name="adj1" fmla="val 25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IN"/>
          </a:p>
        </p:txBody>
      </p:sp>
      <p:sp>
        <p:nvSpPr>
          <p:cNvPr id="31752" name="AutoShape 7"/>
          <p:cNvSpPr>
            <a:spLocks/>
          </p:cNvSpPr>
          <p:nvPr/>
        </p:nvSpPr>
        <p:spPr bwMode="auto">
          <a:xfrm>
            <a:off x="3446585" y="5562600"/>
            <a:ext cx="211015" cy="914400"/>
          </a:xfrm>
          <a:prstGeom prst="leftBrace">
            <a:avLst>
              <a:gd name="adj1" fmla="val 3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IN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714620"/>
            <a:ext cx="6400800" cy="3429024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Search:       ‘Looking </a:t>
            </a:r>
            <a:r>
              <a:rPr lang="en-US" sz="2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Something’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Re-Search:  Repetition of  ‘Search’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Research:    ‘ Looking </a:t>
            </a:r>
            <a:r>
              <a:rPr lang="en-US" sz="2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into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Something’.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- missing links.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- justification.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‘ pursuit of knowledge leading to acceptable conclusions’.</a:t>
            </a:r>
          </a:p>
          <a:p>
            <a:pPr>
              <a:buFontTx/>
              <a:buChar char="-"/>
            </a:pP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714356"/>
            <a:ext cx="7772400" cy="1214446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Search, Re-Search And Research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3401"/>
            <a:ext cx="7772400" cy="1676399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smtClean="0">
                <a:latin typeface="Palatino Linotype" pitchFamily="18" charset="0"/>
              </a:rPr>
              <a:t>SCIENTIFIC  PATTERN- 1</a:t>
            </a:r>
            <a:endParaRPr lang="en-US" sz="4800" b="1" dirty="0">
              <a:latin typeface="Palatino Linotype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500174"/>
            <a:ext cx="7620000" cy="2857520"/>
          </a:xfrm>
        </p:spPr>
        <p:txBody>
          <a:bodyPr>
            <a:normAutofit/>
          </a:bodyPr>
          <a:lstStyle/>
          <a:p>
            <a:pPr algn="l"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1"/>
                </a:solidFill>
              </a:rPr>
              <a:t> Recognition and definition of problem</a:t>
            </a:r>
          </a:p>
          <a:p>
            <a:pPr algn="l">
              <a:buFont typeface="Wingdings" pitchFamily="2" charset="2"/>
              <a:buChar char="§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Review of Literature</a:t>
            </a:r>
          </a:p>
          <a:p>
            <a:pPr algn="l">
              <a:buFont typeface="Wingdings" pitchFamily="2" charset="2"/>
              <a:buChar char="§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Identification of gaps</a:t>
            </a:r>
          </a:p>
          <a:p>
            <a:pPr algn="l"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1"/>
                </a:solidFill>
              </a:rPr>
              <a:t> Research Questions</a:t>
            </a:r>
          </a:p>
          <a:p>
            <a:pPr algn="l">
              <a:buFont typeface="Wingdings" pitchFamily="2" charset="2"/>
              <a:buChar char="§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Formulation of hypothesis/ objectives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1295399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smtClean="0">
                <a:latin typeface="Palatino Linotype" pitchFamily="18" charset="0"/>
              </a:rPr>
              <a:t>SCIENTIFIC PATTERN-2</a:t>
            </a:r>
            <a:endParaRPr lang="en-US" sz="4800" b="1" dirty="0">
              <a:latin typeface="Palatino Linotype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1571612"/>
            <a:ext cx="8572560" cy="4357718"/>
          </a:xfrm>
        </p:spPr>
        <p:txBody>
          <a:bodyPr>
            <a:normAutofit/>
          </a:bodyPr>
          <a:lstStyle/>
          <a:p>
            <a:pPr algn="l">
              <a:buFont typeface="Wingdings" pitchFamily="2" charset="2"/>
              <a:buChar char="§"/>
            </a:pPr>
            <a:r>
              <a:rPr lang="en-US" sz="2400" b="1" dirty="0" smtClean="0">
                <a:solidFill>
                  <a:schemeClr val="tx1"/>
                </a:solidFill>
                <a:latin typeface="Trebuchet MS" pitchFamily="34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Research Design</a:t>
            </a:r>
          </a:p>
          <a:p>
            <a:pPr algn="l">
              <a:buFont typeface="Wingdings" pitchFamily="2" charset="2"/>
              <a:buChar char="§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Collection, organization and analysis of data</a:t>
            </a:r>
          </a:p>
          <a:p>
            <a:pPr algn="l">
              <a:buFont typeface="Wingdings" pitchFamily="2" charset="2"/>
              <a:buChar char="§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Conclusion, formulation</a:t>
            </a:r>
          </a:p>
          <a:p>
            <a:pPr algn="l">
              <a:buFont typeface="Wingdings" pitchFamily="2" charset="2"/>
              <a:buChar char="§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Verification, modification or rejection of hypothesis </a:t>
            </a:r>
          </a:p>
          <a:p>
            <a:pPr algn="l"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1"/>
                </a:solidFill>
              </a:rPr>
              <a:t> Generalization / Theory</a:t>
            </a:r>
          </a:p>
          <a:p>
            <a:pPr algn="l">
              <a:buFont typeface="Wingdings" pitchFamily="2" charset="2"/>
              <a:buChar char="§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New Hypothesis/ New  Research</a:t>
            </a:r>
          </a:p>
          <a:p>
            <a:pPr algn="l">
              <a:buFont typeface="Wingdings" pitchFamily="2" charset="2"/>
              <a:buChar char="§"/>
            </a:pPr>
            <a:endParaRPr lang="en-US" sz="2800" b="1" dirty="0">
              <a:solidFill>
                <a:srgbClr val="0070C0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1219199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smtClean="0">
                <a:latin typeface="Palatino Linotype" pitchFamily="18" charset="0"/>
              </a:rPr>
              <a:t>PRE-REQUISITES</a:t>
            </a:r>
            <a:endParaRPr lang="en-US" sz="4800" b="1" dirty="0">
              <a:latin typeface="Palatino Linotype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357298"/>
            <a:ext cx="7620000" cy="3929090"/>
          </a:xfrm>
        </p:spPr>
        <p:txBody>
          <a:bodyPr>
            <a:noAutofit/>
          </a:bodyPr>
          <a:lstStyle/>
          <a:p>
            <a:pPr algn="l">
              <a:buFont typeface="Wingdings" pitchFamily="2" charset="2"/>
              <a:buChar char="§"/>
            </a:pPr>
            <a:r>
              <a:rPr lang="en-US" sz="2800" b="1" dirty="0" smtClean="0">
                <a:solidFill>
                  <a:srgbClr val="0070C0"/>
                </a:solidFill>
                <a:latin typeface="Trebuchet MS" pitchFamily="34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Deeper /Proper understanding</a:t>
            </a:r>
          </a:p>
          <a:p>
            <a:pPr algn="l">
              <a:buFont typeface="Wingdings" pitchFamily="2" charset="2"/>
              <a:buChar char="§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Love for reading/ studies</a:t>
            </a:r>
          </a:p>
          <a:p>
            <a:pPr algn="l">
              <a:buFont typeface="Wingdings" pitchFamily="2" charset="2"/>
              <a:buChar char="§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Enquiring Mind/ Aptitude</a:t>
            </a:r>
          </a:p>
          <a:p>
            <a:pPr algn="l"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1"/>
                </a:solidFill>
              </a:rPr>
              <a:t> Proper Knowledge of R.M.</a:t>
            </a:r>
          </a:p>
          <a:p>
            <a:pPr algn="l"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1"/>
                </a:solidFill>
              </a:rPr>
              <a:t> Proper Grooming in R.M.</a:t>
            </a:r>
          </a:p>
          <a:p>
            <a:pPr algn="l"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1"/>
                </a:solidFill>
              </a:rPr>
              <a:t> Application of Technology</a:t>
            </a:r>
          </a:p>
          <a:p>
            <a:pPr algn="l">
              <a:buFont typeface="Wingdings" pitchFamily="2" charset="2"/>
              <a:buChar char="§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Continuous </a:t>
            </a:r>
            <a:r>
              <a:rPr lang="en-US" sz="2800" dirty="0" err="1" smtClean="0">
                <a:solidFill>
                  <a:schemeClr val="tx1"/>
                </a:solidFill>
              </a:rPr>
              <a:t>updation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1066799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smtClean="0">
                <a:latin typeface="Palatino Linotype" pitchFamily="18" charset="0"/>
              </a:rPr>
              <a:t>UNIQUE FEATURES</a:t>
            </a:r>
            <a:endParaRPr lang="en-US" sz="4800" b="1" dirty="0">
              <a:latin typeface="Palatino Linotype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524000"/>
            <a:ext cx="8610600" cy="4953000"/>
          </a:xfrm>
        </p:spPr>
        <p:txBody>
          <a:bodyPr>
            <a:normAutofit lnSpcReduction="10000"/>
          </a:bodyPr>
          <a:lstStyle/>
          <a:p>
            <a:pPr algn="l">
              <a:buFont typeface="Arial" pitchFamily="34" charset="0"/>
              <a:buChar char="•"/>
            </a:pP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Directed towards solution of a problem.</a:t>
            </a:r>
          </a:p>
          <a:p>
            <a:pPr algn="l">
              <a:buFont typeface="Wingdings" pitchFamily="2" charset="2"/>
              <a:buChar char="§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Developing generalizations.</a:t>
            </a:r>
          </a:p>
          <a:p>
            <a:pPr algn="l">
              <a:buFont typeface="Wingdings" pitchFamily="2" charset="2"/>
              <a:buChar char="§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Based upon observable experience or empirical   proof.</a:t>
            </a:r>
          </a:p>
          <a:p>
            <a:pPr algn="l">
              <a:buFont typeface="Wingdings" pitchFamily="2" charset="2"/>
              <a:buChar char="§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New Data / Existing data for new purpose.</a:t>
            </a:r>
          </a:p>
          <a:p>
            <a:pPr algn="l">
              <a:buFont typeface="Wingdings" pitchFamily="2" charset="2"/>
              <a:buChar char="§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Objective/ logical / free from bias.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   ( Stress on testing rather on proving)</a:t>
            </a:r>
          </a:p>
          <a:p>
            <a:pPr algn="l">
              <a:buFont typeface="Wingdings" pitchFamily="2" charset="2"/>
              <a:buChar char="§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Quest for unresolved answers.</a:t>
            </a:r>
          </a:p>
          <a:p>
            <a:pPr algn="l"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1"/>
                </a:solidFill>
              </a:rPr>
              <a:t>Carefully recorded/ reported/replicable.</a:t>
            </a:r>
          </a:p>
          <a:p>
            <a:pPr algn="l">
              <a:buFont typeface="Wingdings" pitchFamily="2" charset="2"/>
              <a:buChar char="§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Failure/ Disappointment</a:t>
            </a:r>
          </a:p>
          <a:p>
            <a:pPr algn="l">
              <a:buFont typeface="Wingdings" pitchFamily="2" charset="2"/>
              <a:buChar char="§"/>
            </a:pPr>
            <a:endParaRPr lang="en-US" sz="24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BASIC RESEARCH SKILLS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Curiosity</a:t>
            </a: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Attentiveness</a:t>
            </a: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Patience</a:t>
            </a: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Hands-on- construction</a:t>
            </a: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Scepticism. </a:t>
            </a:r>
          </a:p>
          <a:p>
            <a:pPr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en-US" sz="1800" i="1" dirty="0" smtClean="0">
                <a:latin typeface="Times New Roman" pitchFamily="18" charset="0"/>
                <a:cs typeface="Times New Roman" pitchFamily="18" charset="0"/>
              </a:rPr>
              <a:t>( Prof. Guy Claxton)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63562"/>
          </a:xfrm>
        </p:spPr>
        <p:txBody>
          <a:bodyPr>
            <a:noAutofit/>
          </a:bodyPr>
          <a:lstStyle/>
          <a:p>
            <a:pPr algn="l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Stages in Research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764704"/>
            <a:ext cx="7772400" cy="5904656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</a:p>
          <a:p>
            <a:pPr>
              <a:buNone/>
            </a:pPr>
            <a:endParaRPr lang="en-US" sz="51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                   Studies/ Learning/General Review/Observation</a:t>
            </a:r>
          </a:p>
          <a:p>
            <a:pPr>
              <a:buNone/>
            </a:pP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</a:p>
          <a:p>
            <a:pPr>
              <a:buNone/>
            </a:pP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                             Questions/doubts/</a:t>
            </a:r>
            <a:r>
              <a:rPr lang="en-US" sz="8000" dirty="0" err="1" smtClean="0">
                <a:latin typeface="Times New Roman" pitchFamily="18" charset="0"/>
                <a:cs typeface="Times New Roman" pitchFamily="18" charset="0"/>
              </a:rPr>
              <a:t>scepticism</a:t>
            </a:r>
            <a:endParaRPr lang="en-US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			</a:t>
            </a:r>
          </a:p>
          <a:p>
            <a:pPr>
              <a:buNone/>
            </a:pP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	                          Crystallization</a:t>
            </a:r>
          </a:p>
          <a:p>
            <a:pPr>
              <a:buNone/>
            </a:pP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			</a:t>
            </a:r>
          </a:p>
          <a:p>
            <a:pPr>
              <a:buNone/>
            </a:pP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	             Plan of Study / Methodology</a:t>
            </a:r>
          </a:p>
          <a:p>
            <a:pPr>
              <a:buNone/>
            </a:pP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			</a:t>
            </a:r>
          </a:p>
          <a:p>
            <a:pPr>
              <a:buNone/>
            </a:pP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                         Specific Review of Literature </a:t>
            </a:r>
          </a:p>
          <a:p>
            <a:pPr>
              <a:buNone/>
            </a:pP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			</a:t>
            </a:r>
          </a:p>
          <a:p>
            <a:pPr>
              <a:buNone/>
            </a:pP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			         Gaps</a:t>
            </a:r>
          </a:p>
          <a:p>
            <a:pPr>
              <a:buNone/>
            </a:pP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</a:t>
            </a:r>
            <a:endParaRPr lang="en-US" sz="8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		  Specific Research Problems/Questions/hypotheses</a:t>
            </a:r>
          </a:p>
          <a:p>
            <a:pPr>
              <a:buNone/>
            </a:pP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en-US" sz="8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                   Assumptions	</a:t>
            </a:r>
          </a:p>
          <a:p>
            <a:pPr>
              <a:buNone/>
            </a:pP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	  </a:t>
            </a:r>
          </a:p>
          <a:p>
            <a:pPr>
              <a:buNone/>
            </a:pP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			   Initiation of Research</a:t>
            </a:r>
            <a:endParaRPr lang="en-US" sz="8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rot="5400000">
            <a:off x="3484290" y="1564382"/>
            <a:ext cx="304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5400000">
            <a:off x="3484290" y="2212454"/>
            <a:ext cx="304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5400000">
            <a:off x="3522390" y="2750418"/>
            <a:ext cx="228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5400000">
            <a:off x="3446190" y="3402682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5400000">
            <a:off x="3484290" y="4012654"/>
            <a:ext cx="304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5400000">
            <a:off x="3593604" y="4623420"/>
            <a:ext cx="229394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5400000">
            <a:off x="3556298" y="5308798"/>
            <a:ext cx="304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5400000">
            <a:off x="3556298" y="5812854"/>
            <a:ext cx="304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248</TotalTime>
  <Words>1045</Words>
  <Application>Microsoft Office PowerPoint</Application>
  <PresentationFormat>On-screen Show (4:3)</PresentationFormat>
  <Paragraphs>289</Paragraphs>
  <Slides>27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Trek</vt:lpstr>
      <vt:lpstr>ethical &amp; OTHER RELEVANT issues in research</vt:lpstr>
      <vt:lpstr>RESEARCH</vt:lpstr>
      <vt:lpstr>Search, Re-Search And Research</vt:lpstr>
      <vt:lpstr>SCIENTIFIC  PATTERN- 1</vt:lpstr>
      <vt:lpstr>SCIENTIFIC PATTERN-2</vt:lpstr>
      <vt:lpstr>PRE-REQUISITES</vt:lpstr>
      <vt:lpstr>UNIQUE FEATURES</vt:lpstr>
      <vt:lpstr>BASIC RESEARCH SKILLS</vt:lpstr>
      <vt:lpstr>Stages in Research</vt:lpstr>
      <vt:lpstr>WHAT ARE ETHICAL VALUES</vt:lpstr>
      <vt:lpstr>ETHICS IN RESEARCH: WHY?</vt:lpstr>
      <vt:lpstr>Expenditure on R&amp;D</vt:lpstr>
      <vt:lpstr>BASIC ASPECTS-1</vt:lpstr>
      <vt:lpstr>Basic Aspects-2</vt:lpstr>
      <vt:lpstr>BASIC AsPECTS-3</vt:lpstr>
      <vt:lpstr>RESEARCH PROBLEM/STAKEHOLDERS</vt:lpstr>
      <vt:lpstr>WANT  VS. NEED</vt:lpstr>
      <vt:lpstr>SAMPLE</vt:lpstr>
      <vt:lpstr>QUESTIONNAIRE</vt:lpstr>
      <vt:lpstr>SCALING/ FIELDWORK</vt:lpstr>
      <vt:lpstr>DATA EDITING</vt:lpstr>
      <vt:lpstr>FINALLY</vt:lpstr>
      <vt:lpstr>GANDHI JI AS A RESEARCHER </vt:lpstr>
      <vt:lpstr>GANDHI JI’S METHODOLOGY - 1</vt:lpstr>
      <vt:lpstr>GANDHI JI’S METHODOLOGY - 2</vt:lpstr>
      <vt:lpstr>GANDHI JI’S METHODOLOGY - 3</vt:lpstr>
      <vt:lpstr>GANDHI JI’S METHODOLOGY - 4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rcmishra</dc:creator>
  <cp:lastModifiedBy>user</cp:lastModifiedBy>
  <cp:revision>33</cp:revision>
  <dcterms:created xsi:type="dcterms:W3CDTF">2013-12-23T10:32:45Z</dcterms:created>
  <dcterms:modified xsi:type="dcterms:W3CDTF">2019-11-14T07:24:18Z</dcterms:modified>
</cp:coreProperties>
</file>